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charts/style2.xml" ContentType="application/vnd.ms-office.chartstyl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7"/>
  </p:notesMasterIdLst>
  <p:sldIdLst>
    <p:sldId id="256" r:id="rId2"/>
    <p:sldId id="261" r:id="rId3"/>
    <p:sldId id="257" r:id="rId4"/>
    <p:sldId id="260" r:id="rId5"/>
    <p:sldId id="258" r:id="rId6"/>
    <p:sldId id="259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863" autoAdjust="0"/>
  </p:normalViewPr>
  <p:slideViewPr>
    <p:cSldViewPr snapToGrid="0">
      <p:cViewPr varScale="1">
        <p:scale>
          <a:sx n="90" d="100"/>
          <a:sy n="90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5171731123649"/>
          <c:y val="0.16040128455843375"/>
          <c:w val="0.88884828268876348"/>
          <c:h val="0.75271990445166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98</c:v>
                </c:pt>
                <c:pt idx="1">
                  <c:v>88</c:v>
                </c:pt>
                <c:pt idx="2">
                  <c:v>78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A-4116-9BD3-F5544FEFC6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XYZ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A-4116-9BD3-F5544FEFC6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LMNOP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88</c:v>
                </c:pt>
                <c:pt idx="1">
                  <c:v>83</c:v>
                </c:pt>
                <c:pt idx="2">
                  <c:v>91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A-4116-9BD3-F5544FEFC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119496"/>
        <c:axId val="486122632"/>
      </c:barChart>
      <c:catAx>
        <c:axId val="48611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122632"/>
        <c:crosses val="autoZero"/>
        <c:auto val="1"/>
        <c:lblAlgn val="ctr"/>
        <c:lblOffset val="100"/>
        <c:noMultiLvlLbl val="0"/>
      </c:catAx>
      <c:valAx>
        <c:axId val="486122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11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3D-4766-B1DF-84FFDE07B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496368"/>
        <c:axId val="397496760"/>
      </c:lineChart>
      <c:catAx>
        <c:axId val="3974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96760"/>
        <c:crosses val="autoZero"/>
        <c:auto val="1"/>
        <c:lblAlgn val="ctr"/>
        <c:lblOffset val="100"/>
        <c:noMultiLvlLbl val="0"/>
      </c:catAx>
      <c:valAx>
        <c:axId val="3974967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B9A4C-82C9-4E79-AA80-57C331BD8112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2E4EA-6DE5-4756-89E3-BEF79EC70CFD}">
      <dgm:prSet phldrT="[Text]" custT="1"/>
      <dgm:spPr/>
      <dgm:t>
        <a:bodyPr/>
        <a:lstStyle/>
        <a:p>
          <a:r>
            <a:rPr lang="en-US" sz="2000" b="1" dirty="0" smtClean="0"/>
            <a:t>Preliminary design </a:t>
          </a:r>
          <a:r>
            <a:rPr lang="en-US" sz="2000" b="1" baseline="0" dirty="0" smtClean="0"/>
            <a:t>complete</a:t>
          </a:r>
          <a:endParaRPr lang="en-US" sz="2000" b="1" baseline="0" dirty="0"/>
        </a:p>
      </dgm:t>
    </dgm:pt>
    <dgm:pt modelId="{199E5DEF-0DDE-48CF-BCBD-15A1BCD58AD4}" type="parTrans" cxnId="{2EDC36C0-93D9-4FDD-99A9-18F700A72C92}">
      <dgm:prSet/>
      <dgm:spPr/>
      <dgm:t>
        <a:bodyPr/>
        <a:lstStyle/>
        <a:p>
          <a:endParaRPr lang="en-US"/>
        </a:p>
      </dgm:t>
    </dgm:pt>
    <dgm:pt modelId="{D6C5676E-9EB0-468B-9C43-16FAF8F79862}" type="sibTrans" cxnId="{2EDC36C0-93D9-4FDD-99A9-18F700A72C92}">
      <dgm:prSet/>
      <dgm:spPr/>
      <dgm:t>
        <a:bodyPr/>
        <a:lstStyle/>
        <a:p>
          <a:endParaRPr lang="en-US"/>
        </a:p>
      </dgm:t>
    </dgm:pt>
    <dgm:pt modelId="{4F21557F-0F00-475E-95EF-BCE021F51EDD}">
      <dgm:prSet phldrT="[Text]" custT="1"/>
      <dgm:spPr/>
      <dgm:t>
        <a:bodyPr/>
        <a:lstStyle/>
        <a:p>
          <a:r>
            <a:rPr lang="en-US" sz="2000" b="1" dirty="0" smtClean="0"/>
            <a:t>Final design complete</a:t>
          </a:r>
          <a:endParaRPr lang="en-US" sz="2000" b="1" dirty="0"/>
        </a:p>
      </dgm:t>
    </dgm:pt>
    <dgm:pt modelId="{7ABA5072-3D7C-4CCA-8C50-5CFE47E80352}" type="parTrans" cxnId="{0426A109-70D1-49CF-A391-FCDA64E30560}">
      <dgm:prSet/>
      <dgm:spPr/>
      <dgm:t>
        <a:bodyPr/>
        <a:lstStyle/>
        <a:p>
          <a:endParaRPr lang="en-US"/>
        </a:p>
      </dgm:t>
    </dgm:pt>
    <dgm:pt modelId="{72DBEC80-76BD-4216-BF42-A03E33A2566F}" type="sibTrans" cxnId="{0426A109-70D1-49CF-A391-FCDA64E30560}">
      <dgm:prSet/>
      <dgm:spPr/>
      <dgm:t>
        <a:bodyPr/>
        <a:lstStyle/>
        <a:p>
          <a:endParaRPr lang="en-US"/>
        </a:p>
      </dgm:t>
    </dgm:pt>
    <dgm:pt modelId="{C3BB5F46-0A17-4A8C-A5AB-0F29046F98BE}">
      <dgm:prSet phldrT="[Text]" custT="1"/>
      <dgm:spPr/>
      <dgm:t>
        <a:bodyPr/>
        <a:lstStyle/>
        <a:p>
          <a:r>
            <a:rPr lang="en-US" sz="2000" b="1" dirty="0" smtClean="0"/>
            <a:t>Final contract plans delivery</a:t>
          </a:r>
          <a:endParaRPr lang="en-US" sz="2000" b="1" dirty="0"/>
        </a:p>
      </dgm:t>
    </dgm:pt>
    <dgm:pt modelId="{BDCDCD4C-55E9-4CD6-9084-922C66F5D260}" type="parTrans" cxnId="{F3D9A28E-C3CE-4DC0-977B-A5DAF8AEDF5D}">
      <dgm:prSet/>
      <dgm:spPr/>
      <dgm:t>
        <a:bodyPr/>
        <a:lstStyle/>
        <a:p>
          <a:endParaRPr lang="en-US"/>
        </a:p>
      </dgm:t>
    </dgm:pt>
    <dgm:pt modelId="{81258064-484F-4317-A2A1-C7C5EDF7EB5F}" type="sibTrans" cxnId="{F3D9A28E-C3CE-4DC0-977B-A5DAF8AEDF5D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F93C6F2-AA3E-4F44-A366-2D572E9AE2DD}">
      <dgm:prSet phldrT="[Text]" custT="1"/>
      <dgm:spPr/>
      <dgm:t>
        <a:bodyPr/>
        <a:lstStyle/>
        <a:p>
          <a:r>
            <a:rPr lang="en-US" sz="2000" dirty="0" smtClean="0"/>
            <a:t>Selection/</a:t>
          </a:r>
        </a:p>
        <a:p>
          <a:r>
            <a:rPr lang="en-US" sz="2000" dirty="0" smtClean="0"/>
            <a:t>project start</a:t>
          </a:r>
          <a:endParaRPr lang="en-US" sz="2000" dirty="0"/>
        </a:p>
      </dgm:t>
    </dgm:pt>
    <dgm:pt modelId="{0C92B563-576E-4521-ABB4-1F3356E28226}" type="parTrans" cxnId="{5D160BC4-2DB7-4D40-AE0D-75393B3228E0}">
      <dgm:prSet/>
      <dgm:spPr/>
      <dgm:t>
        <a:bodyPr/>
        <a:lstStyle/>
        <a:p>
          <a:endParaRPr lang="en-US"/>
        </a:p>
      </dgm:t>
    </dgm:pt>
    <dgm:pt modelId="{586B9EEF-9B12-4C2A-8352-3067C54380DA}" type="sibTrans" cxnId="{5D160BC4-2DB7-4D40-AE0D-75393B3228E0}">
      <dgm:prSet/>
      <dgm:spPr/>
      <dgm:t>
        <a:bodyPr/>
        <a:lstStyle/>
        <a:p>
          <a:endParaRPr lang="en-US"/>
        </a:p>
      </dgm:t>
    </dgm:pt>
    <dgm:pt modelId="{852964A1-3A0E-40B2-A90C-D39F2CF14103}" type="pres">
      <dgm:prSet presAssocID="{01DB9A4C-82C9-4E79-AA80-57C331BD81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76DA25-1905-4D1E-BB72-035A3DC424E1}" type="pres">
      <dgm:prSet presAssocID="{D402E4EA-6DE5-4756-89E3-BEF79EC70CFD}" presName="dummy" presStyleCnt="0"/>
      <dgm:spPr/>
    </dgm:pt>
    <dgm:pt modelId="{72AB328C-A74D-4082-B91F-AB11D39BAC8B}" type="pres">
      <dgm:prSet presAssocID="{D402E4EA-6DE5-4756-89E3-BEF79EC70CF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3876D-753C-4CB5-9E1F-54347851DACD}" type="pres">
      <dgm:prSet presAssocID="{D6C5676E-9EB0-468B-9C43-16FAF8F79862}" presName="sibTrans" presStyleLbl="node1" presStyleIdx="0" presStyleCnt="4"/>
      <dgm:spPr/>
      <dgm:t>
        <a:bodyPr/>
        <a:lstStyle/>
        <a:p>
          <a:endParaRPr lang="en-US"/>
        </a:p>
      </dgm:t>
    </dgm:pt>
    <dgm:pt modelId="{B2FBEF16-D01E-43BE-873C-2A9FB2EF3704}" type="pres">
      <dgm:prSet presAssocID="{4F21557F-0F00-475E-95EF-BCE021F51EDD}" presName="dummy" presStyleCnt="0"/>
      <dgm:spPr/>
    </dgm:pt>
    <dgm:pt modelId="{A6E0CC8D-9A61-41EB-8587-2B0BA5A4AD09}" type="pres">
      <dgm:prSet presAssocID="{4F21557F-0F00-475E-95EF-BCE021F51ED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33CC5-FE51-4E16-8230-700C00DC05E0}" type="pres">
      <dgm:prSet presAssocID="{72DBEC80-76BD-4216-BF42-A03E33A2566F}" presName="sibTrans" presStyleLbl="node1" presStyleIdx="1" presStyleCnt="4"/>
      <dgm:spPr/>
      <dgm:t>
        <a:bodyPr/>
        <a:lstStyle/>
        <a:p>
          <a:endParaRPr lang="en-US"/>
        </a:p>
      </dgm:t>
    </dgm:pt>
    <dgm:pt modelId="{ED67E18C-3C5A-4FAE-9B5E-2C794A1EF532}" type="pres">
      <dgm:prSet presAssocID="{C3BB5F46-0A17-4A8C-A5AB-0F29046F98BE}" presName="dummy" presStyleCnt="0"/>
      <dgm:spPr/>
    </dgm:pt>
    <dgm:pt modelId="{46DC448C-4B7B-40FA-B5CE-A71617A31188}" type="pres">
      <dgm:prSet presAssocID="{C3BB5F46-0A17-4A8C-A5AB-0F29046F98B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AA316-71E0-4D1F-9C71-084E0CCCA92F}" type="pres">
      <dgm:prSet presAssocID="{81258064-484F-4317-A2A1-C7C5EDF7EB5F}" presName="sibTrans" presStyleLbl="node1" presStyleIdx="2" presStyleCnt="4"/>
      <dgm:spPr/>
      <dgm:t>
        <a:bodyPr/>
        <a:lstStyle/>
        <a:p>
          <a:endParaRPr lang="en-US"/>
        </a:p>
      </dgm:t>
    </dgm:pt>
    <dgm:pt modelId="{C3DC5C2C-2894-4045-A82C-C391FBF6AD6D}" type="pres">
      <dgm:prSet presAssocID="{BF93C6F2-AA3E-4F44-A366-2D572E9AE2DD}" presName="dummy" presStyleCnt="0"/>
      <dgm:spPr/>
    </dgm:pt>
    <dgm:pt modelId="{DA7C0C4F-C2FE-4432-A066-A4249DE37F77}" type="pres">
      <dgm:prSet presAssocID="{BF93C6F2-AA3E-4F44-A366-2D572E9AE2DD}" presName="node" presStyleLbl="revTx" presStyleIdx="3" presStyleCnt="4" custScaleX="100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85D7B-E40F-4DD5-8C5B-5A1E30E91B6D}" type="pres">
      <dgm:prSet presAssocID="{586B9EEF-9B12-4C2A-8352-3067C54380DA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20F7A040-5253-4A56-A12D-0D45B1C1B5E5}" type="presOf" srcId="{4F21557F-0F00-475E-95EF-BCE021F51EDD}" destId="{A6E0CC8D-9A61-41EB-8587-2B0BA5A4AD09}" srcOrd="0" destOrd="0" presId="urn:microsoft.com/office/officeart/2005/8/layout/cycle1"/>
    <dgm:cxn modelId="{9732E73A-3C4A-4C20-91BD-E906A377FDE7}" type="presOf" srcId="{D402E4EA-6DE5-4756-89E3-BEF79EC70CFD}" destId="{72AB328C-A74D-4082-B91F-AB11D39BAC8B}" srcOrd="0" destOrd="0" presId="urn:microsoft.com/office/officeart/2005/8/layout/cycle1"/>
    <dgm:cxn modelId="{CEFDF010-5D2E-43FE-A700-1067B4416DB7}" type="presOf" srcId="{81258064-484F-4317-A2A1-C7C5EDF7EB5F}" destId="{559AA316-71E0-4D1F-9C71-084E0CCCA92F}" srcOrd="0" destOrd="0" presId="urn:microsoft.com/office/officeart/2005/8/layout/cycle1"/>
    <dgm:cxn modelId="{FCF259AC-07CF-44A4-BA5B-FC274E475A28}" type="presOf" srcId="{586B9EEF-9B12-4C2A-8352-3067C54380DA}" destId="{46F85D7B-E40F-4DD5-8C5B-5A1E30E91B6D}" srcOrd="0" destOrd="0" presId="urn:microsoft.com/office/officeart/2005/8/layout/cycle1"/>
    <dgm:cxn modelId="{6D1502A8-5CF8-4C94-B1B6-83A9F293114F}" type="presOf" srcId="{D6C5676E-9EB0-468B-9C43-16FAF8F79862}" destId="{32F3876D-753C-4CB5-9E1F-54347851DACD}" srcOrd="0" destOrd="0" presId="urn:microsoft.com/office/officeart/2005/8/layout/cycle1"/>
    <dgm:cxn modelId="{CA8E7B6F-2185-466C-B520-09D0C77EE781}" type="presOf" srcId="{72DBEC80-76BD-4216-BF42-A03E33A2566F}" destId="{5AE33CC5-FE51-4E16-8230-700C00DC05E0}" srcOrd="0" destOrd="0" presId="urn:microsoft.com/office/officeart/2005/8/layout/cycle1"/>
    <dgm:cxn modelId="{0426A109-70D1-49CF-A391-FCDA64E30560}" srcId="{01DB9A4C-82C9-4E79-AA80-57C331BD8112}" destId="{4F21557F-0F00-475E-95EF-BCE021F51EDD}" srcOrd="1" destOrd="0" parTransId="{7ABA5072-3D7C-4CCA-8C50-5CFE47E80352}" sibTransId="{72DBEC80-76BD-4216-BF42-A03E33A2566F}"/>
    <dgm:cxn modelId="{F3D9A28E-C3CE-4DC0-977B-A5DAF8AEDF5D}" srcId="{01DB9A4C-82C9-4E79-AA80-57C331BD8112}" destId="{C3BB5F46-0A17-4A8C-A5AB-0F29046F98BE}" srcOrd="2" destOrd="0" parTransId="{BDCDCD4C-55E9-4CD6-9084-922C66F5D260}" sibTransId="{81258064-484F-4317-A2A1-C7C5EDF7EB5F}"/>
    <dgm:cxn modelId="{BDCBA723-7D83-425B-A889-8845A5D1F8A6}" type="presOf" srcId="{BF93C6F2-AA3E-4F44-A366-2D572E9AE2DD}" destId="{DA7C0C4F-C2FE-4432-A066-A4249DE37F77}" srcOrd="0" destOrd="0" presId="urn:microsoft.com/office/officeart/2005/8/layout/cycle1"/>
    <dgm:cxn modelId="{5D160BC4-2DB7-4D40-AE0D-75393B3228E0}" srcId="{01DB9A4C-82C9-4E79-AA80-57C331BD8112}" destId="{BF93C6F2-AA3E-4F44-A366-2D572E9AE2DD}" srcOrd="3" destOrd="0" parTransId="{0C92B563-576E-4521-ABB4-1F3356E28226}" sibTransId="{586B9EEF-9B12-4C2A-8352-3067C54380DA}"/>
    <dgm:cxn modelId="{2EDC36C0-93D9-4FDD-99A9-18F700A72C92}" srcId="{01DB9A4C-82C9-4E79-AA80-57C331BD8112}" destId="{D402E4EA-6DE5-4756-89E3-BEF79EC70CFD}" srcOrd="0" destOrd="0" parTransId="{199E5DEF-0DDE-48CF-BCBD-15A1BCD58AD4}" sibTransId="{D6C5676E-9EB0-468B-9C43-16FAF8F79862}"/>
    <dgm:cxn modelId="{7718F83B-4A2C-4446-A52C-334E1E6907E9}" type="presOf" srcId="{01DB9A4C-82C9-4E79-AA80-57C331BD8112}" destId="{852964A1-3A0E-40B2-A90C-D39F2CF14103}" srcOrd="0" destOrd="0" presId="urn:microsoft.com/office/officeart/2005/8/layout/cycle1"/>
    <dgm:cxn modelId="{A7D750CD-77C3-45E3-A03C-FB7CC9B971A1}" type="presOf" srcId="{C3BB5F46-0A17-4A8C-A5AB-0F29046F98BE}" destId="{46DC448C-4B7B-40FA-B5CE-A71617A31188}" srcOrd="0" destOrd="0" presId="urn:microsoft.com/office/officeart/2005/8/layout/cycle1"/>
    <dgm:cxn modelId="{0C47603C-659B-4733-8401-3B475B2EEA82}" type="presParOf" srcId="{852964A1-3A0E-40B2-A90C-D39F2CF14103}" destId="{9676DA25-1905-4D1E-BB72-035A3DC424E1}" srcOrd="0" destOrd="0" presId="urn:microsoft.com/office/officeart/2005/8/layout/cycle1"/>
    <dgm:cxn modelId="{6AA15BD4-E2DE-4A68-946E-261C588284E3}" type="presParOf" srcId="{852964A1-3A0E-40B2-A90C-D39F2CF14103}" destId="{72AB328C-A74D-4082-B91F-AB11D39BAC8B}" srcOrd="1" destOrd="0" presId="urn:microsoft.com/office/officeart/2005/8/layout/cycle1"/>
    <dgm:cxn modelId="{A384793C-896B-4FE6-8691-96FA97319E67}" type="presParOf" srcId="{852964A1-3A0E-40B2-A90C-D39F2CF14103}" destId="{32F3876D-753C-4CB5-9E1F-54347851DACD}" srcOrd="2" destOrd="0" presId="urn:microsoft.com/office/officeart/2005/8/layout/cycle1"/>
    <dgm:cxn modelId="{52F0BA6C-86AB-46B1-AC0C-718B48594AC2}" type="presParOf" srcId="{852964A1-3A0E-40B2-A90C-D39F2CF14103}" destId="{B2FBEF16-D01E-43BE-873C-2A9FB2EF3704}" srcOrd="3" destOrd="0" presId="urn:microsoft.com/office/officeart/2005/8/layout/cycle1"/>
    <dgm:cxn modelId="{37749C2B-71A9-407C-880C-49A0EE52651F}" type="presParOf" srcId="{852964A1-3A0E-40B2-A90C-D39F2CF14103}" destId="{A6E0CC8D-9A61-41EB-8587-2B0BA5A4AD09}" srcOrd="4" destOrd="0" presId="urn:microsoft.com/office/officeart/2005/8/layout/cycle1"/>
    <dgm:cxn modelId="{5EF63478-1BB1-4FED-A35C-F738B9633963}" type="presParOf" srcId="{852964A1-3A0E-40B2-A90C-D39F2CF14103}" destId="{5AE33CC5-FE51-4E16-8230-700C00DC05E0}" srcOrd="5" destOrd="0" presId="urn:microsoft.com/office/officeart/2005/8/layout/cycle1"/>
    <dgm:cxn modelId="{5BC3A8D1-7BAB-4E76-BB24-5CBC583E9B45}" type="presParOf" srcId="{852964A1-3A0E-40B2-A90C-D39F2CF14103}" destId="{ED67E18C-3C5A-4FAE-9B5E-2C794A1EF532}" srcOrd="6" destOrd="0" presId="urn:microsoft.com/office/officeart/2005/8/layout/cycle1"/>
    <dgm:cxn modelId="{85D5B1E5-3612-42F5-9936-3361C115952C}" type="presParOf" srcId="{852964A1-3A0E-40B2-A90C-D39F2CF14103}" destId="{46DC448C-4B7B-40FA-B5CE-A71617A31188}" srcOrd="7" destOrd="0" presId="urn:microsoft.com/office/officeart/2005/8/layout/cycle1"/>
    <dgm:cxn modelId="{2E8FD0EE-2688-4C94-8412-D347B277AC42}" type="presParOf" srcId="{852964A1-3A0E-40B2-A90C-D39F2CF14103}" destId="{559AA316-71E0-4D1F-9C71-084E0CCCA92F}" srcOrd="8" destOrd="0" presId="urn:microsoft.com/office/officeart/2005/8/layout/cycle1"/>
    <dgm:cxn modelId="{F56DE788-BFD3-4C63-8CBF-91D2C0428A67}" type="presParOf" srcId="{852964A1-3A0E-40B2-A90C-D39F2CF14103}" destId="{C3DC5C2C-2894-4045-A82C-C391FBF6AD6D}" srcOrd="9" destOrd="0" presId="urn:microsoft.com/office/officeart/2005/8/layout/cycle1"/>
    <dgm:cxn modelId="{DB0DC51B-8345-4DFD-BBA9-60E0D0306FBE}" type="presParOf" srcId="{852964A1-3A0E-40B2-A90C-D39F2CF14103}" destId="{DA7C0C4F-C2FE-4432-A066-A4249DE37F77}" srcOrd="10" destOrd="0" presId="urn:microsoft.com/office/officeart/2005/8/layout/cycle1"/>
    <dgm:cxn modelId="{C442380C-73B3-4927-AD76-104B52B86638}" type="presParOf" srcId="{852964A1-3A0E-40B2-A90C-D39F2CF14103}" destId="{46F85D7B-E40F-4DD5-8C5B-5A1E30E91B6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49445-8540-4F6D-83D4-D18F8F39B04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31148-E23B-4720-9993-D16B02D2D95B}">
      <dgm:prSet phldrT="[Text]" custT="1"/>
      <dgm:spPr/>
      <dgm:t>
        <a:bodyPr/>
        <a:lstStyle/>
        <a:p>
          <a:r>
            <a:rPr lang="en-US" sz="2000" dirty="0" smtClean="0"/>
            <a:t>Project manager</a:t>
          </a:r>
        </a:p>
        <a:p>
          <a:endParaRPr lang="en-US" sz="2000" dirty="0" smtClean="0"/>
        </a:p>
        <a:p>
          <a:r>
            <a:rPr lang="en-US" sz="2000" dirty="0" smtClean="0"/>
            <a:t>and</a:t>
          </a:r>
        </a:p>
        <a:p>
          <a:endParaRPr lang="en-US" sz="2000" dirty="0" smtClean="0"/>
        </a:p>
        <a:p>
          <a:r>
            <a:rPr lang="en-US" sz="2000" dirty="0" smtClean="0"/>
            <a:t>Location engineer</a:t>
          </a:r>
        </a:p>
      </dgm:t>
    </dgm:pt>
    <dgm:pt modelId="{767D5299-6001-40AD-AB06-837A56A4B66C}" type="sibTrans" cxnId="{C5F2F3B1-AD5F-4E9D-A92A-CFB93C220ECF}">
      <dgm:prSet/>
      <dgm:spPr/>
      <dgm:t>
        <a:bodyPr/>
        <a:lstStyle/>
        <a:p>
          <a:endParaRPr lang="en-US"/>
        </a:p>
      </dgm:t>
    </dgm:pt>
    <dgm:pt modelId="{1EB469BA-DE45-4A71-93A0-6C7E733C5355}" type="parTrans" cxnId="{C5F2F3B1-AD5F-4E9D-A92A-CFB93C220ECF}">
      <dgm:prSet/>
      <dgm:spPr/>
      <dgm:t>
        <a:bodyPr/>
        <a:lstStyle/>
        <a:p>
          <a:endParaRPr lang="en-US"/>
        </a:p>
      </dgm:t>
    </dgm:pt>
    <dgm:pt modelId="{63A4DED1-E7F2-4E9E-8515-644E1A6C0115}">
      <dgm:prSet phldrT="[Text]" custT="1"/>
      <dgm:spPr/>
      <dgm:t>
        <a:bodyPr/>
        <a:lstStyle/>
        <a:p>
          <a:r>
            <a:rPr lang="en-US" sz="2000" dirty="0" smtClean="0"/>
            <a:t>Individual Projects</a:t>
          </a:r>
          <a:endParaRPr lang="en-US" sz="2000" dirty="0"/>
        </a:p>
      </dgm:t>
    </dgm:pt>
    <dgm:pt modelId="{87C239F7-D568-46A1-9A10-09A7C95F2CC3}" type="sibTrans" cxnId="{C53543E3-E719-44D3-939F-B651C7927CFC}">
      <dgm:prSet/>
      <dgm:spPr/>
      <dgm:t>
        <a:bodyPr/>
        <a:lstStyle/>
        <a:p>
          <a:endParaRPr lang="en-US"/>
        </a:p>
      </dgm:t>
    </dgm:pt>
    <dgm:pt modelId="{26FE52AB-3836-40C2-BA41-D3428228202B}" type="parTrans" cxnId="{C53543E3-E719-44D3-939F-B651C7927CFC}">
      <dgm:prSet/>
      <dgm:spPr/>
      <dgm:t>
        <a:bodyPr/>
        <a:lstStyle/>
        <a:p>
          <a:endParaRPr lang="en-US"/>
        </a:p>
      </dgm:t>
    </dgm:pt>
    <dgm:pt modelId="{010FA3CE-8554-49CB-84FD-B850C4A20242}">
      <dgm:prSet phldrT="[Text]" custT="1"/>
      <dgm:spPr/>
      <dgm:t>
        <a:bodyPr/>
        <a:lstStyle/>
        <a:p>
          <a:r>
            <a:rPr lang="en-US" sz="2000" dirty="0" smtClean="0"/>
            <a:t>Statewide Contract Letter Agreement</a:t>
          </a:r>
        </a:p>
      </dgm:t>
    </dgm:pt>
    <dgm:pt modelId="{8A055928-0507-41EB-ABFB-9B509CEB7AF0}" type="parTrans" cxnId="{482EDADB-42B3-4948-8DE9-9F45C617A068}">
      <dgm:prSet/>
      <dgm:spPr/>
      <dgm:t>
        <a:bodyPr/>
        <a:lstStyle/>
        <a:p>
          <a:endParaRPr lang="en-US"/>
        </a:p>
      </dgm:t>
    </dgm:pt>
    <dgm:pt modelId="{1ADB1586-7EC8-4B4C-AE63-953070601F7B}" type="sibTrans" cxnId="{482EDADB-42B3-4948-8DE9-9F45C617A068}">
      <dgm:prSet/>
      <dgm:spPr/>
      <dgm:t>
        <a:bodyPr/>
        <a:lstStyle/>
        <a:p>
          <a:endParaRPr lang="en-US"/>
        </a:p>
      </dgm:t>
    </dgm:pt>
    <dgm:pt modelId="{ACD96802-47AB-416F-AAD2-3CBC3192D229}">
      <dgm:prSet phldrT="[Text]" custT="1"/>
      <dgm:spPr/>
      <dgm:t>
        <a:bodyPr/>
        <a:lstStyle/>
        <a:p>
          <a:r>
            <a:rPr lang="en-US" sz="2000" dirty="0" smtClean="0"/>
            <a:t>Varies</a:t>
          </a:r>
        </a:p>
        <a:p>
          <a:endParaRPr lang="en-US" sz="2000" dirty="0" smtClean="0"/>
        </a:p>
      </dgm:t>
    </dgm:pt>
    <dgm:pt modelId="{468987D5-5D10-4249-86EE-4369683A091A}" type="parTrans" cxnId="{E22E8924-1325-4EA7-88E6-A7C910A86B1E}">
      <dgm:prSet/>
      <dgm:spPr/>
      <dgm:t>
        <a:bodyPr/>
        <a:lstStyle/>
        <a:p>
          <a:endParaRPr lang="en-US"/>
        </a:p>
      </dgm:t>
    </dgm:pt>
    <dgm:pt modelId="{43F50B2F-48C2-4FF9-9D3E-AC83669A5F1B}" type="sibTrans" cxnId="{E22E8924-1325-4EA7-88E6-A7C910A86B1E}">
      <dgm:prSet/>
      <dgm:spPr/>
      <dgm:t>
        <a:bodyPr/>
        <a:lstStyle/>
        <a:p>
          <a:endParaRPr lang="en-US"/>
        </a:p>
      </dgm:t>
    </dgm:pt>
    <dgm:pt modelId="{EB5F7EC0-63B1-44F2-B2DE-EB2F8EEF7933}" type="pres">
      <dgm:prSet presAssocID="{6C249445-8540-4F6D-83D4-D18F8F39B04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DD83FB2-A9C5-4A04-992C-71485F183D62}" type="pres">
      <dgm:prSet presAssocID="{63A4DED1-E7F2-4E9E-8515-644E1A6C0115}" presName="posSpace" presStyleCnt="0"/>
      <dgm:spPr/>
    </dgm:pt>
    <dgm:pt modelId="{E9A75C28-21FF-4392-9614-E4EA327AD046}" type="pres">
      <dgm:prSet presAssocID="{63A4DED1-E7F2-4E9E-8515-644E1A6C0115}" presName="vertFlow" presStyleCnt="0"/>
      <dgm:spPr/>
    </dgm:pt>
    <dgm:pt modelId="{40EFAA1F-15FB-4EA6-9D8A-865000B0B035}" type="pres">
      <dgm:prSet presAssocID="{63A4DED1-E7F2-4E9E-8515-644E1A6C0115}" presName="topSpace" presStyleCnt="0"/>
      <dgm:spPr/>
    </dgm:pt>
    <dgm:pt modelId="{4ACB349F-C3F3-4A72-B9CC-F7F666E1D823}" type="pres">
      <dgm:prSet presAssocID="{63A4DED1-E7F2-4E9E-8515-644E1A6C0115}" presName="firstComp" presStyleCnt="0"/>
      <dgm:spPr/>
    </dgm:pt>
    <dgm:pt modelId="{79EB8CFE-3303-4DA0-B94C-980AA8E61E82}" type="pres">
      <dgm:prSet presAssocID="{63A4DED1-E7F2-4E9E-8515-644E1A6C0115}" presName="firstChild" presStyleLbl="bgAccFollowNode1" presStyleIdx="0" presStyleCnt="2" custScaleY="194917" custLinFactNeighborX="-1194" custLinFactNeighborY="5023"/>
      <dgm:spPr/>
      <dgm:t>
        <a:bodyPr/>
        <a:lstStyle/>
        <a:p>
          <a:endParaRPr lang="en-US"/>
        </a:p>
      </dgm:t>
    </dgm:pt>
    <dgm:pt modelId="{DE2B07CC-A18E-4215-B2BD-9FA5F3F17F65}" type="pres">
      <dgm:prSet presAssocID="{63A4DED1-E7F2-4E9E-8515-644E1A6C0115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2C330-F583-4E97-B632-8C4B3367163E}" type="pres">
      <dgm:prSet presAssocID="{63A4DED1-E7F2-4E9E-8515-644E1A6C0115}" presName="negSpace" presStyleCnt="0"/>
      <dgm:spPr/>
    </dgm:pt>
    <dgm:pt modelId="{39F62D74-1D64-4717-9CA9-7CE1F12E6AB8}" type="pres">
      <dgm:prSet presAssocID="{63A4DED1-E7F2-4E9E-8515-644E1A6C0115}" presName="circle" presStyleLbl="node1" presStyleIdx="0" presStyleCnt="2"/>
      <dgm:spPr/>
      <dgm:t>
        <a:bodyPr/>
        <a:lstStyle/>
        <a:p>
          <a:endParaRPr lang="en-US"/>
        </a:p>
      </dgm:t>
    </dgm:pt>
    <dgm:pt modelId="{EF523932-E6C5-47D0-B4EA-3356AFF07702}" type="pres">
      <dgm:prSet presAssocID="{87C239F7-D568-46A1-9A10-09A7C95F2CC3}" presName="transSpace" presStyleCnt="0"/>
      <dgm:spPr/>
    </dgm:pt>
    <dgm:pt modelId="{0FCB8A50-23B1-4998-B68D-AB42B40FAE13}" type="pres">
      <dgm:prSet presAssocID="{010FA3CE-8554-49CB-84FD-B850C4A20242}" presName="posSpace" presStyleCnt="0"/>
      <dgm:spPr/>
    </dgm:pt>
    <dgm:pt modelId="{AAE045DE-A7C8-4140-AC09-283E8AA0F583}" type="pres">
      <dgm:prSet presAssocID="{010FA3CE-8554-49CB-84FD-B850C4A20242}" presName="vertFlow" presStyleCnt="0"/>
      <dgm:spPr/>
    </dgm:pt>
    <dgm:pt modelId="{34FEC1CC-606A-4441-8BF7-25FE51B29E77}" type="pres">
      <dgm:prSet presAssocID="{010FA3CE-8554-49CB-84FD-B850C4A20242}" presName="topSpace" presStyleCnt="0"/>
      <dgm:spPr/>
    </dgm:pt>
    <dgm:pt modelId="{C46DC628-C4F9-4824-B900-0EB353048DA5}" type="pres">
      <dgm:prSet presAssocID="{010FA3CE-8554-49CB-84FD-B850C4A20242}" presName="firstComp" presStyleCnt="0"/>
      <dgm:spPr/>
    </dgm:pt>
    <dgm:pt modelId="{876E7C83-71E1-456C-A4D1-F4438DA9551D}" type="pres">
      <dgm:prSet presAssocID="{010FA3CE-8554-49CB-84FD-B850C4A20242}" presName="firstChild" presStyleLbl="bgAccFollowNode1" presStyleIdx="1" presStyleCnt="2" custScaleY="197943"/>
      <dgm:spPr/>
      <dgm:t>
        <a:bodyPr/>
        <a:lstStyle/>
        <a:p>
          <a:endParaRPr lang="en-US"/>
        </a:p>
      </dgm:t>
    </dgm:pt>
    <dgm:pt modelId="{BE72077C-6578-4EB7-B373-4D82A0AFF86D}" type="pres">
      <dgm:prSet presAssocID="{010FA3CE-8554-49CB-84FD-B850C4A2024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84A39-2858-440D-8C2D-D4945DC88926}" type="pres">
      <dgm:prSet presAssocID="{010FA3CE-8554-49CB-84FD-B850C4A20242}" presName="negSpace" presStyleCnt="0"/>
      <dgm:spPr/>
    </dgm:pt>
    <dgm:pt modelId="{83C64BEE-0575-4ABF-824D-5A2724B11410}" type="pres">
      <dgm:prSet presAssocID="{010FA3CE-8554-49CB-84FD-B850C4A2024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8F4FC512-E957-42A2-B0E1-9509C537C68B}" type="presOf" srcId="{63A4DED1-E7F2-4E9E-8515-644E1A6C0115}" destId="{39F62D74-1D64-4717-9CA9-7CE1F12E6AB8}" srcOrd="0" destOrd="0" presId="urn:microsoft.com/office/officeart/2005/8/layout/hList9"/>
    <dgm:cxn modelId="{1CFD289C-4BF4-4838-B11C-322C092CDAA0}" type="presOf" srcId="{2FE31148-E23B-4720-9993-D16B02D2D95B}" destId="{DE2B07CC-A18E-4215-B2BD-9FA5F3F17F65}" srcOrd="1" destOrd="0" presId="urn:microsoft.com/office/officeart/2005/8/layout/hList9"/>
    <dgm:cxn modelId="{C53543E3-E719-44D3-939F-B651C7927CFC}" srcId="{6C249445-8540-4F6D-83D4-D18F8F39B043}" destId="{63A4DED1-E7F2-4E9E-8515-644E1A6C0115}" srcOrd="0" destOrd="0" parTransId="{26FE52AB-3836-40C2-BA41-D3428228202B}" sibTransId="{87C239F7-D568-46A1-9A10-09A7C95F2CC3}"/>
    <dgm:cxn modelId="{5CCBAE7A-E74F-4027-833B-BF26CDA18BB2}" type="presOf" srcId="{6C249445-8540-4F6D-83D4-D18F8F39B043}" destId="{EB5F7EC0-63B1-44F2-B2DE-EB2F8EEF7933}" srcOrd="0" destOrd="0" presId="urn:microsoft.com/office/officeart/2005/8/layout/hList9"/>
    <dgm:cxn modelId="{97CB5A56-3851-4D38-8045-F210D90D67B8}" type="presOf" srcId="{ACD96802-47AB-416F-AAD2-3CBC3192D229}" destId="{BE72077C-6578-4EB7-B373-4D82A0AFF86D}" srcOrd="1" destOrd="0" presId="urn:microsoft.com/office/officeart/2005/8/layout/hList9"/>
    <dgm:cxn modelId="{C5F2F3B1-AD5F-4E9D-A92A-CFB93C220ECF}" srcId="{63A4DED1-E7F2-4E9E-8515-644E1A6C0115}" destId="{2FE31148-E23B-4720-9993-D16B02D2D95B}" srcOrd="0" destOrd="0" parTransId="{1EB469BA-DE45-4A71-93A0-6C7E733C5355}" sibTransId="{767D5299-6001-40AD-AB06-837A56A4B66C}"/>
    <dgm:cxn modelId="{E22E8924-1325-4EA7-88E6-A7C910A86B1E}" srcId="{010FA3CE-8554-49CB-84FD-B850C4A20242}" destId="{ACD96802-47AB-416F-AAD2-3CBC3192D229}" srcOrd="0" destOrd="0" parTransId="{468987D5-5D10-4249-86EE-4369683A091A}" sibTransId="{43F50B2F-48C2-4FF9-9D3E-AC83669A5F1B}"/>
    <dgm:cxn modelId="{1D414591-44C5-47D3-AC2A-7F1485B98246}" type="presOf" srcId="{010FA3CE-8554-49CB-84FD-B850C4A20242}" destId="{83C64BEE-0575-4ABF-824D-5A2724B11410}" srcOrd="0" destOrd="0" presId="urn:microsoft.com/office/officeart/2005/8/layout/hList9"/>
    <dgm:cxn modelId="{482EDADB-42B3-4948-8DE9-9F45C617A068}" srcId="{6C249445-8540-4F6D-83D4-D18F8F39B043}" destId="{010FA3CE-8554-49CB-84FD-B850C4A20242}" srcOrd="1" destOrd="0" parTransId="{8A055928-0507-41EB-ABFB-9B509CEB7AF0}" sibTransId="{1ADB1586-7EC8-4B4C-AE63-953070601F7B}"/>
    <dgm:cxn modelId="{EF1EDFA9-AD21-450E-874C-46B25FC55265}" type="presOf" srcId="{2FE31148-E23B-4720-9993-D16B02D2D95B}" destId="{79EB8CFE-3303-4DA0-B94C-980AA8E61E82}" srcOrd="0" destOrd="0" presId="urn:microsoft.com/office/officeart/2005/8/layout/hList9"/>
    <dgm:cxn modelId="{FBFB0393-A0B7-44F2-83B0-1B07FA2CA562}" type="presOf" srcId="{ACD96802-47AB-416F-AAD2-3CBC3192D229}" destId="{876E7C83-71E1-456C-A4D1-F4438DA9551D}" srcOrd="0" destOrd="0" presId="urn:microsoft.com/office/officeart/2005/8/layout/hList9"/>
    <dgm:cxn modelId="{5D6BC8E1-7CCE-4863-B327-7F9AFBE6BCD0}" type="presParOf" srcId="{EB5F7EC0-63B1-44F2-B2DE-EB2F8EEF7933}" destId="{7DD83FB2-A9C5-4A04-992C-71485F183D62}" srcOrd="0" destOrd="0" presId="urn:microsoft.com/office/officeart/2005/8/layout/hList9"/>
    <dgm:cxn modelId="{D73C8BAB-62DE-44A8-ABE6-A53919BEFD2B}" type="presParOf" srcId="{EB5F7EC0-63B1-44F2-B2DE-EB2F8EEF7933}" destId="{E9A75C28-21FF-4392-9614-E4EA327AD046}" srcOrd="1" destOrd="0" presId="urn:microsoft.com/office/officeart/2005/8/layout/hList9"/>
    <dgm:cxn modelId="{B3CE4DC3-2249-4DDD-ACA9-9EDB940A3350}" type="presParOf" srcId="{E9A75C28-21FF-4392-9614-E4EA327AD046}" destId="{40EFAA1F-15FB-4EA6-9D8A-865000B0B035}" srcOrd="0" destOrd="0" presId="urn:microsoft.com/office/officeart/2005/8/layout/hList9"/>
    <dgm:cxn modelId="{5D9790C7-7E58-4276-85CD-F272F6B93592}" type="presParOf" srcId="{E9A75C28-21FF-4392-9614-E4EA327AD046}" destId="{4ACB349F-C3F3-4A72-B9CC-F7F666E1D823}" srcOrd="1" destOrd="0" presId="urn:microsoft.com/office/officeart/2005/8/layout/hList9"/>
    <dgm:cxn modelId="{CCDE00D8-CB33-40BA-AD31-81CB07CAD820}" type="presParOf" srcId="{4ACB349F-C3F3-4A72-B9CC-F7F666E1D823}" destId="{79EB8CFE-3303-4DA0-B94C-980AA8E61E82}" srcOrd="0" destOrd="0" presId="urn:microsoft.com/office/officeart/2005/8/layout/hList9"/>
    <dgm:cxn modelId="{5B0E51DD-B12E-4C0E-A878-86549ED3EE2E}" type="presParOf" srcId="{4ACB349F-C3F3-4A72-B9CC-F7F666E1D823}" destId="{DE2B07CC-A18E-4215-B2BD-9FA5F3F17F65}" srcOrd="1" destOrd="0" presId="urn:microsoft.com/office/officeart/2005/8/layout/hList9"/>
    <dgm:cxn modelId="{5A4DCF00-C841-4CC1-9AE7-46533AF09128}" type="presParOf" srcId="{EB5F7EC0-63B1-44F2-B2DE-EB2F8EEF7933}" destId="{3EF2C330-F583-4E97-B632-8C4B3367163E}" srcOrd="2" destOrd="0" presId="urn:microsoft.com/office/officeart/2005/8/layout/hList9"/>
    <dgm:cxn modelId="{923E27BB-5EBD-42E3-ACE2-7A4EA6A1403A}" type="presParOf" srcId="{EB5F7EC0-63B1-44F2-B2DE-EB2F8EEF7933}" destId="{39F62D74-1D64-4717-9CA9-7CE1F12E6AB8}" srcOrd="3" destOrd="0" presId="urn:microsoft.com/office/officeart/2005/8/layout/hList9"/>
    <dgm:cxn modelId="{44D344E2-5A10-4AE9-96E2-FAB1F1A1BB31}" type="presParOf" srcId="{EB5F7EC0-63B1-44F2-B2DE-EB2F8EEF7933}" destId="{EF523932-E6C5-47D0-B4EA-3356AFF07702}" srcOrd="4" destOrd="0" presId="urn:microsoft.com/office/officeart/2005/8/layout/hList9"/>
    <dgm:cxn modelId="{27893FFE-4753-4964-BBA6-DA2FB457023B}" type="presParOf" srcId="{EB5F7EC0-63B1-44F2-B2DE-EB2F8EEF7933}" destId="{0FCB8A50-23B1-4998-B68D-AB42B40FAE13}" srcOrd="5" destOrd="0" presId="urn:microsoft.com/office/officeart/2005/8/layout/hList9"/>
    <dgm:cxn modelId="{E08DE742-07F7-48C9-BBE0-09A517CC5C5F}" type="presParOf" srcId="{EB5F7EC0-63B1-44F2-B2DE-EB2F8EEF7933}" destId="{AAE045DE-A7C8-4140-AC09-283E8AA0F583}" srcOrd="6" destOrd="0" presId="urn:microsoft.com/office/officeart/2005/8/layout/hList9"/>
    <dgm:cxn modelId="{B429090F-4D98-44B5-9728-211875D6E149}" type="presParOf" srcId="{AAE045DE-A7C8-4140-AC09-283E8AA0F583}" destId="{34FEC1CC-606A-4441-8BF7-25FE51B29E77}" srcOrd="0" destOrd="0" presId="urn:microsoft.com/office/officeart/2005/8/layout/hList9"/>
    <dgm:cxn modelId="{3B9F3550-5EEC-471F-88AB-9CD7EFFE43E9}" type="presParOf" srcId="{AAE045DE-A7C8-4140-AC09-283E8AA0F583}" destId="{C46DC628-C4F9-4824-B900-0EB353048DA5}" srcOrd="1" destOrd="0" presId="urn:microsoft.com/office/officeart/2005/8/layout/hList9"/>
    <dgm:cxn modelId="{E5EBC641-C903-4499-9E04-3DC315D7E539}" type="presParOf" srcId="{C46DC628-C4F9-4824-B900-0EB353048DA5}" destId="{876E7C83-71E1-456C-A4D1-F4438DA9551D}" srcOrd="0" destOrd="0" presId="urn:microsoft.com/office/officeart/2005/8/layout/hList9"/>
    <dgm:cxn modelId="{E2B4379F-9973-4010-8E15-934614DF40C1}" type="presParOf" srcId="{C46DC628-C4F9-4824-B900-0EB353048DA5}" destId="{BE72077C-6578-4EB7-B373-4D82A0AFF86D}" srcOrd="1" destOrd="0" presId="urn:microsoft.com/office/officeart/2005/8/layout/hList9"/>
    <dgm:cxn modelId="{60F891CA-538C-4026-881A-E7C4844BF9DF}" type="presParOf" srcId="{EB5F7EC0-63B1-44F2-B2DE-EB2F8EEF7933}" destId="{8A384A39-2858-440D-8C2D-D4945DC88926}" srcOrd="7" destOrd="0" presId="urn:microsoft.com/office/officeart/2005/8/layout/hList9"/>
    <dgm:cxn modelId="{9A8BAB58-6EE9-495D-B399-60A068F15B7E}" type="presParOf" srcId="{EB5F7EC0-63B1-44F2-B2DE-EB2F8EEF7933}" destId="{83C64BEE-0575-4ABF-824D-5A2724B1141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B328C-A74D-4082-B91F-AB11D39BAC8B}">
      <dsp:nvSpPr>
        <dsp:cNvPr id="0" name=""/>
        <dsp:cNvSpPr/>
      </dsp:nvSpPr>
      <dsp:spPr>
        <a:xfrm>
          <a:off x="3967703" y="102762"/>
          <a:ext cx="1655371" cy="1655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Preliminary design </a:t>
          </a:r>
          <a:r>
            <a:rPr lang="en-US" sz="2000" b="1" kern="1200" baseline="0" dirty="0" smtClean="0"/>
            <a:t>complete</a:t>
          </a:r>
          <a:endParaRPr lang="en-US" sz="2000" b="1" kern="1200" baseline="0" dirty="0"/>
        </a:p>
      </dsp:txBody>
      <dsp:txXfrm>
        <a:off x="3967703" y="102762"/>
        <a:ext cx="1655371" cy="1655371"/>
      </dsp:txXfrm>
    </dsp:sp>
    <dsp:sp modelId="{32F3876D-753C-4CB5-9E1F-54347851DACD}">
      <dsp:nvSpPr>
        <dsp:cNvPr id="0" name=""/>
        <dsp:cNvSpPr/>
      </dsp:nvSpPr>
      <dsp:spPr>
        <a:xfrm>
          <a:off x="1053268" y="-1296"/>
          <a:ext cx="4673866" cy="4673866"/>
        </a:xfrm>
        <a:prstGeom prst="circularArrow">
          <a:avLst>
            <a:gd name="adj1" fmla="val 6906"/>
            <a:gd name="adj2" fmla="val 465699"/>
            <a:gd name="adj3" fmla="val 547954"/>
            <a:gd name="adj4" fmla="val 20586347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E0CC8D-9A61-41EB-8587-2B0BA5A4AD09}">
      <dsp:nvSpPr>
        <dsp:cNvPr id="0" name=""/>
        <dsp:cNvSpPr/>
      </dsp:nvSpPr>
      <dsp:spPr>
        <a:xfrm>
          <a:off x="3967703" y="2913139"/>
          <a:ext cx="1655371" cy="1655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Final design complete</a:t>
          </a:r>
          <a:endParaRPr lang="en-US" sz="2000" b="1" kern="1200" dirty="0"/>
        </a:p>
      </dsp:txBody>
      <dsp:txXfrm>
        <a:off x="3967703" y="2913139"/>
        <a:ext cx="1655371" cy="1655371"/>
      </dsp:txXfrm>
    </dsp:sp>
    <dsp:sp modelId="{5AE33CC5-FE51-4E16-8230-700C00DC05E0}">
      <dsp:nvSpPr>
        <dsp:cNvPr id="0" name=""/>
        <dsp:cNvSpPr/>
      </dsp:nvSpPr>
      <dsp:spPr>
        <a:xfrm>
          <a:off x="1053268" y="-1296"/>
          <a:ext cx="4673866" cy="4673866"/>
        </a:xfrm>
        <a:prstGeom prst="circularArrow">
          <a:avLst>
            <a:gd name="adj1" fmla="val 6906"/>
            <a:gd name="adj2" fmla="val 465699"/>
            <a:gd name="adj3" fmla="val 5947954"/>
            <a:gd name="adj4" fmla="val 4386347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DC448C-4B7B-40FA-B5CE-A71617A31188}">
      <dsp:nvSpPr>
        <dsp:cNvPr id="0" name=""/>
        <dsp:cNvSpPr/>
      </dsp:nvSpPr>
      <dsp:spPr>
        <a:xfrm>
          <a:off x="1157327" y="2913139"/>
          <a:ext cx="1655371" cy="1655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Final contract plans delivery</a:t>
          </a:r>
          <a:endParaRPr lang="en-US" sz="2000" b="1" kern="1200" dirty="0"/>
        </a:p>
      </dsp:txBody>
      <dsp:txXfrm>
        <a:off x="1157327" y="2913139"/>
        <a:ext cx="1655371" cy="1655371"/>
      </dsp:txXfrm>
    </dsp:sp>
    <dsp:sp modelId="{559AA316-71E0-4D1F-9C71-084E0CCCA92F}">
      <dsp:nvSpPr>
        <dsp:cNvPr id="0" name=""/>
        <dsp:cNvSpPr/>
      </dsp:nvSpPr>
      <dsp:spPr>
        <a:xfrm>
          <a:off x="1053268" y="-1296"/>
          <a:ext cx="4673866" cy="4673866"/>
        </a:xfrm>
        <a:prstGeom prst="circularArrow">
          <a:avLst>
            <a:gd name="adj1" fmla="val 6906"/>
            <a:gd name="adj2" fmla="val 465699"/>
            <a:gd name="adj3" fmla="val 11347954"/>
            <a:gd name="adj4" fmla="val 9786347"/>
            <a:gd name="adj5" fmla="val 8058"/>
          </a:avLst>
        </a:prstGeom>
        <a:solidFill>
          <a:schemeClr val="bg1"/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7C0C4F-C2FE-4432-A066-A4249DE37F77}">
      <dsp:nvSpPr>
        <dsp:cNvPr id="0" name=""/>
        <dsp:cNvSpPr/>
      </dsp:nvSpPr>
      <dsp:spPr>
        <a:xfrm>
          <a:off x="1154960" y="102762"/>
          <a:ext cx="1660106" cy="1655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Selection/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start</a:t>
          </a:r>
          <a:endParaRPr lang="en-US" sz="2000" kern="1200" dirty="0"/>
        </a:p>
      </dsp:txBody>
      <dsp:txXfrm>
        <a:off x="1154960" y="102762"/>
        <a:ext cx="1660106" cy="1655371"/>
      </dsp:txXfrm>
    </dsp:sp>
    <dsp:sp modelId="{46F85D7B-E40F-4DD5-8C5B-5A1E30E91B6D}">
      <dsp:nvSpPr>
        <dsp:cNvPr id="0" name=""/>
        <dsp:cNvSpPr/>
      </dsp:nvSpPr>
      <dsp:spPr>
        <a:xfrm>
          <a:off x="1053268" y="-1296"/>
          <a:ext cx="4673866" cy="4673866"/>
        </a:xfrm>
        <a:prstGeom prst="circularArrow">
          <a:avLst>
            <a:gd name="adj1" fmla="val 6906"/>
            <a:gd name="adj2" fmla="val 465699"/>
            <a:gd name="adj3" fmla="val 16747954"/>
            <a:gd name="adj4" fmla="val 15190625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B8CFE-3303-4DA0-B94C-980AA8E61E82}">
      <dsp:nvSpPr>
        <dsp:cNvPr id="0" name=""/>
        <dsp:cNvSpPr/>
      </dsp:nvSpPr>
      <dsp:spPr>
        <a:xfrm>
          <a:off x="1325409" y="1456832"/>
          <a:ext cx="2539007" cy="33009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manager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Location engineer</a:t>
          </a:r>
        </a:p>
      </dsp:txBody>
      <dsp:txXfrm>
        <a:off x="1731650" y="1456832"/>
        <a:ext cx="2132766" cy="3300954"/>
      </dsp:txXfrm>
    </dsp:sp>
    <dsp:sp modelId="{39F62D74-1D64-4717-9CA9-7CE1F12E6AB8}">
      <dsp:nvSpPr>
        <dsp:cNvPr id="0" name=""/>
        <dsp:cNvSpPr/>
      </dsp:nvSpPr>
      <dsp:spPr>
        <a:xfrm>
          <a:off x="1587" y="694698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Individual Projects</a:t>
          </a:r>
          <a:endParaRPr lang="en-US" sz="2000" kern="1200" dirty="0"/>
        </a:p>
      </dsp:txBody>
      <dsp:txXfrm>
        <a:off x="249473" y="942584"/>
        <a:ext cx="1196899" cy="1196899"/>
      </dsp:txXfrm>
    </dsp:sp>
    <dsp:sp modelId="{876E7C83-71E1-456C-A4D1-F4438DA9551D}">
      <dsp:nvSpPr>
        <dsp:cNvPr id="0" name=""/>
        <dsp:cNvSpPr/>
      </dsp:nvSpPr>
      <dsp:spPr>
        <a:xfrm>
          <a:off x="5587404" y="1371767"/>
          <a:ext cx="2539007" cy="3352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Varies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</dsp:txBody>
      <dsp:txXfrm>
        <a:off x="5993645" y="1371767"/>
        <a:ext cx="2132766" cy="3352200"/>
      </dsp:txXfrm>
    </dsp:sp>
    <dsp:sp modelId="{83C64BEE-0575-4ABF-824D-5A2724B11410}">
      <dsp:nvSpPr>
        <dsp:cNvPr id="0" name=""/>
        <dsp:cNvSpPr/>
      </dsp:nvSpPr>
      <dsp:spPr>
        <a:xfrm>
          <a:off x="4233267" y="694698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Statewide Contract Letter Agreement</a:t>
          </a:r>
        </a:p>
      </dsp:txBody>
      <dsp:txXfrm>
        <a:off x="4481153" y="942584"/>
        <a:ext cx="1196899" cy="119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2C47E2D-159D-47C3-95F2-8DC117CDA3F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148C295-7571-4319-ADD0-EB6C5124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0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on 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5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scores</a:t>
            </a:r>
            <a:r>
              <a:rPr lang="en-US" baseline="0" dirty="0" smtClean="0"/>
              <a:t> are put into a database.  One for district office and one for central for each phase.  The three scores are then averaged for a score for the job.  All the jobs are then averaged together for a total score.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2010, changes were made to the scoring system, so there is a separation between the averages of scores before and after.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64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0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28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4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1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2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6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34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is primarily on design consultant contracts.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Brent – Overview</a:t>
            </a:r>
          </a:p>
          <a:p>
            <a:r>
              <a:rPr lang="en-US" baseline="0" dirty="0" smtClean="0"/>
              <a:t>Wendy – Details</a:t>
            </a:r>
          </a:p>
          <a:p>
            <a:r>
              <a:rPr lang="en-US" baseline="0" dirty="0" smtClean="0"/>
              <a:t>Eric – stress the importance and talk about past evolution as well as future</a:t>
            </a:r>
          </a:p>
          <a:p>
            <a:r>
              <a:rPr lang="en-US" baseline="0" dirty="0" smtClean="0"/>
              <a:t>Open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94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9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89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4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6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1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9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77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r>
              <a:rPr lang="en-US" baseline="0" dirty="0" smtClean="0"/>
              <a:t> of Evaluations to: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Professional Services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KYTC’s Project Managers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Consultants</a:t>
            </a:r>
          </a:p>
          <a:p>
            <a:endParaRPr lang="en-US" baseline="0" dirty="0"/>
          </a:p>
          <a:p>
            <a:r>
              <a:rPr lang="en-US" baseline="0" dirty="0" smtClean="0"/>
              <a:t>Feedback from: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Consultants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KYTC Project Managers</a:t>
            </a:r>
          </a:p>
          <a:p>
            <a:pPr marL="174982" indent="-174982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8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Committee scores Record of Past Performance based on Similar Projects (Page 6)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15 points or more of 66 total points</a:t>
            </a:r>
          </a:p>
          <a:p>
            <a:pPr marL="174982" indent="-174982">
              <a:buFontTx/>
              <a:buChar char="-"/>
            </a:pPr>
            <a:r>
              <a:rPr lang="en-US" dirty="0" smtClean="0"/>
              <a:t>Selection Committee members need to</a:t>
            </a:r>
            <a:r>
              <a:rPr lang="en-US" baseline="0" dirty="0" smtClean="0"/>
              <a:t> comprehend success</a:t>
            </a:r>
            <a:endParaRPr lang="en-US" dirty="0" smtClean="0"/>
          </a:p>
          <a:p>
            <a:pPr marL="641600" lvl="1" indent="-174982">
              <a:buFontTx/>
              <a:buChar char="-"/>
            </a:pPr>
            <a:r>
              <a:rPr lang="en-US" dirty="0" smtClean="0"/>
              <a:t>List</a:t>
            </a:r>
            <a:r>
              <a:rPr lang="en-US" baseline="0" dirty="0" smtClean="0"/>
              <a:t> score or quote KYTC’s PM or a local elected official</a:t>
            </a:r>
          </a:p>
          <a:p>
            <a:pPr marL="641600" lvl="1" indent="-174982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Bootcamp – Successful project manager training that will pay long-term dividends</a:t>
            </a:r>
          </a:p>
          <a:p>
            <a:r>
              <a:rPr lang="en-US" baseline="0" dirty="0" smtClean="0"/>
              <a:t>PMBC – 3 sessions of 75 graduates, 1 upcoming in Spring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Many commented evaluations needs to better serve selections</a:t>
            </a:r>
          </a:p>
          <a:p>
            <a:r>
              <a:rPr lang="en-US" baseline="0" dirty="0" smtClean="0"/>
              <a:t>PMBCX - 5 sessions for 175 graduates, 2 more planned in Fall with 65 enrolled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Consistent theme was need for clear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0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any firms are satisfied with their workload, please feel free to ignore the remainder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Through “coaching” you can learn tendencies of PMs and limit future mistakes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gaining “acceptance” your higher scores will result in reselection, both in that District and statewide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Consultant improvement</a:t>
            </a:r>
            <a:r>
              <a:rPr lang="en-US" baseline="0" dirty="0" smtClean="0"/>
              <a:t> – different stages – have opportunity to hear from the customer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Future projects – provide insight to those on the selection committee on past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3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Wendy</a:t>
            </a:r>
          </a:p>
          <a:p>
            <a:endParaRPr lang="en-US" dirty="0" smtClean="0"/>
          </a:p>
          <a:p>
            <a:r>
              <a:rPr lang="en-US" dirty="0" smtClean="0"/>
              <a:t>Remaining User Divisions</a:t>
            </a:r>
            <a:r>
              <a:rPr lang="en-US" baseline="0" dirty="0" smtClean="0"/>
              <a:t> are anticipated to develop similar evaluations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Potential to add an Evaluation by District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58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Database fields to better serve Selection</a:t>
            </a:r>
            <a:r>
              <a:rPr lang="en-US" baseline="0" dirty="0" smtClean="0"/>
              <a:t> Committees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Filter only by pertinent information and extract projects that may not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09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 a</a:t>
            </a:r>
            <a:r>
              <a:rPr lang="en-US" baseline="0" dirty="0" smtClean="0"/>
              <a:t> standard form regardless of User Division, for consistency and comprehension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Wendy</a:t>
            </a:r>
          </a:p>
          <a:p>
            <a:endParaRPr lang="en-US" baseline="0" dirty="0" smtClean="0"/>
          </a:p>
          <a:p>
            <a:r>
              <a:rPr lang="en-US" dirty="0" smtClean="0"/>
              <a:t>Open</a:t>
            </a:r>
            <a:r>
              <a:rPr lang="en-US" baseline="0" dirty="0" smtClean="0"/>
              <a:t> the communication dialogue between PM/consultant</a:t>
            </a:r>
          </a:p>
          <a:p>
            <a:r>
              <a:rPr lang="en-US" baseline="0" dirty="0" smtClean="0"/>
              <a:t>Alleviate burden on new PMs after previous PM moves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consultant</a:t>
            </a:r>
            <a:r>
              <a:rPr lang="en-US" baseline="0" dirty="0" smtClean="0"/>
              <a:t> evaluation average is 95%</a:t>
            </a:r>
          </a:p>
          <a:p>
            <a:endParaRPr lang="en-US" dirty="0" smtClean="0"/>
          </a:p>
          <a:p>
            <a:r>
              <a:rPr lang="en-US" dirty="0" smtClean="0"/>
              <a:t>Normalize</a:t>
            </a:r>
            <a:r>
              <a:rPr lang="en-US" baseline="0" dirty="0" smtClean="0"/>
              <a:t> evaluations based on KYTC’s evaluator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Restore faith rather than penalizing a firm for a low outlier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0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Processing to evaluate directly</a:t>
            </a:r>
          </a:p>
          <a:p>
            <a:endParaRPr lang="en-US" dirty="0" smtClean="0"/>
          </a:p>
          <a:p>
            <a:r>
              <a:rPr lang="en-US" dirty="0" smtClean="0"/>
              <a:t>Post-audit</a:t>
            </a:r>
            <a:r>
              <a:rPr lang="en-US" baseline="0" dirty="0" smtClean="0"/>
              <a:t> may help determine whether an a</a:t>
            </a:r>
            <a:r>
              <a:rPr lang="en-US" dirty="0" smtClean="0"/>
              <a:t>ppropriate</a:t>
            </a:r>
            <a:r>
              <a:rPr lang="en-US" baseline="0" dirty="0" smtClean="0"/>
              <a:t> budget was scoped and classifications utilized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1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written questions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smtClean="0"/>
              <a:t>Other topics for discussion?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5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Evaluations done at three stages.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7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Hear more later from</a:t>
            </a:r>
            <a:r>
              <a:rPr lang="en-US" baseline="0" dirty="0" smtClean="0"/>
              <a:t> Eric about move to a consistent, unified system for </a:t>
            </a:r>
            <a:r>
              <a:rPr lang="en-US" baseline="0" dirty="0" err="1" smtClean="0"/>
              <a:t>evals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SW – at this point in time, evaluations of individual letter agreements vary.  Contracts administered by Highway Design still have a spot for CO and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ability – screened by prequalification process</a:t>
            </a:r>
          </a:p>
          <a:p>
            <a:endParaRPr lang="en-US" dirty="0" smtClean="0"/>
          </a:p>
          <a:p>
            <a:r>
              <a:rPr lang="en-US" dirty="0" smtClean="0"/>
              <a:t>Quality – set of plans, traffic simulation model, environmental</a:t>
            </a:r>
            <a:r>
              <a:rPr lang="en-US" baseline="0" dirty="0" smtClean="0"/>
              <a:t> document, survey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 stakeholders – public, elected officials, agency reps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 - intranet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view of what an evaluator</a:t>
            </a:r>
            <a:r>
              <a:rPr lang="en-US" baseline="0" dirty="0" smtClean="0"/>
              <a:t> sees.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 category</a:t>
            </a:r>
            <a:r>
              <a:rPr lang="en-US" baseline="0" dirty="0" smtClean="0"/>
              <a:t> doesn’t get scored or receives a NA, the possible points doesn’t include that category either.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C295-7571-4319-ADD0-EB6C51246B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47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4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6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0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1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BFC20DB-ADA0-43A9-817B-0C6EB3FEC37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CCA25C2-8C31-441D-8F27-F0DAAEB0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ortation.ky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Evaluations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50" y="1024931"/>
            <a:ext cx="9582619" cy="5030875"/>
          </a:xfrm>
        </p:spPr>
      </p:pic>
      <p:sp>
        <p:nvSpPr>
          <p:cNvPr id="5" name="Rectangle 4"/>
          <p:cNvSpPr/>
          <p:nvPr/>
        </p:nvSpPr>
        <p:spPr>
          <a:xfrm>
            <a:off x="9829800" y="1075316"/>
            <a:ext cx="868680" cy="4930099"/>
          </a:xfrm>
          <a:prstGeom prst="rect">
            <a:avLst/>
          </a:prstGeom>
          <a:noFill/>
          <a:ln w="666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59011" y="1075316"/>
            <a:ext cx="1570789" cy="4930099"/>
          </a:xfrm>
          <a:prstGeom prst="rect">
            <a:avLst/>
          </a:prstGeom>
          <a:noFill/>
          <a:ln w="666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1790" y="1075317"/>
            <a:ext cx="1539239" cy="4930099"/>
          </a:xfrm>
          <a:prstGeom prst="rect">
            <a:avLst/>
          </a:prstGeom>
          <a:noFill/>
          <a:ln w="666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2078" y="1075318"/>
            <a:ext cx="1485901" cy="4930099"/>
          </a:xfrm>
          <a:prstGeom prst="rect">
            <a:avLst/>
          </a:prstGeom>
          <a:noFill/>
          <a:ln w="666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23" y="291801"/>
            <a:ext cx="9875520" cy="1356360"/>
          </a:xfrm>
        </p:spPr>
        <p:txBody>
          <a:bodyPr/>
          <a:lstStyle/>
          <a:p>
            <a:r>
              <a:rPr lang="en-US" dirty="0" smtClean="0"/>
              <a:t>Consultant Evaluations</a:t>
            </a:r>
            <a:r>
              <a:rPr lang="en-US" dirty="0"/>
              <a:t> </a:t>
            </a:r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21" y="1524470"/>
            <a:ext cx="10994065" cy="604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>
                <a:hlinkClick r:id="rId3"/>
              </a:rPr>
              <a:t>www.transportation.ky.gov</a:t>
            </a:r>
            <a:endParaRPr lang="en-US" sz="3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800" dirty="0"/>
              <a:t>	</a:t>
            </a:r>
            <a:endParaRPr lang="en-US" sz="3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800" dirty="0"/>
              <a:t>	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Highway Design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		Other Resources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Preliminary 					Final 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Design Phase					Contract Plans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			Final Design Phase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56708" y="2125918"/>
            <a:ext cx="638176" cy="56411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08464" y="4685561"/>
            <a:ext cx="634186" cy="58748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26066" y="4685561"/>
            <a:ext cx="30892" cy="104908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32298" y="4685561"/>
            <a:ext cx="542262" cy="66190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36384" y="3349011"/>
            <a:ext cx="367045" cy="76578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60" y="0"/>
            <a:ext cx="9875520" cy="1356360"/>
          </a:xfrm>
        </p:spPr>
        <p:txBody>
          <a:bodyPr/>
          <a:lstStyle/>
          <a:p>
            <a:r>
              <a:rPr lang="en-US" dirty="0" smtClean="0"/>
              <a:t>Preliminary Design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3" y="969829"/>
            <a:ext cx="9516139" cy="5668045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696892" y="1148316"/>
            <a:ext cx="1146191" cy="59542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3660" y="3752933"/>
            <a:ext cx="881085" cy="58442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4745" y="4497572"/>
            <a:ext cx="8502147" cy="1020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94744" y="5518298"/>
            <a:ext cx="8502147" cy="1105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35" y="0"/>
            <a:ext cx="9875520" cy="1356360"/>
          </a:xfrm>
        </p:spPr>
        <p:txBody>
          <a:bodyPr/>
          <a:lstStyle/>
          <a:p>
            <a:r>
              <a:rPr lang="en-US" dirty="0" smtClean="0"/>
              <a:t>Preliminary Design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5" y="1119431"/>
            <a:ext cx="10985284" cy="5252484"/>
          </a:xfrm>
        </p:spPr>
      </p:pic>
      <p:sp>
        <p:nvSpPr>
          <p:cNvPr id="5" name="Rectangle 4"/>
          <p:cNvSpPr/>
          <p:nvPr/>
        </p:nvSpPr>
        <p:spPr>
          <a:xfrm>
            <a:off x="432335" y="1127051"/>
            <a:ext cx="10985284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2335" y="2955850"/>
            <a:ext cx="10985284" cy="1616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2335" y="4572000"/>
            <a:ext cx="10985284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35" y="0"/>
            <a:ext cx="9875520" cy="1356360"/>
          </a:xfrm>
        </p:spPr>
        <p:txBody>
          <a:bodyPr/>
          <a:lstStyle/>
          <a:p>
            <a:r>
              <a:rPr lang="en-US" dirty="0" smtClean="0"/>
              <a:t>Preliminary Design Phase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" y="966950"/>
            <a:ext cx="9404088" cy="5650468"/>
          </a:xfrm>
        </p:spPr>
      </p:pic>
      <p:sp>
        <p:nvSpPr>
          <p:cNvPr id="5" name="Rectangle 4"/>
          <p:cNvSpPr/>
          <p:nvPr/>
        </p:nvSpPr>
        <p:spPr>
          <a:xfrm>
            <a:off x="791267" y="1233376"/>
            <a:ext cx="9404088" cy="946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-161923" y="864129"/>
            <a:ext cx="1065690" cy="20564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1267" y="2179673"/>
            <a:ext cx="9404088" cy="1541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1267" y="3721395"/>
            <a:ext cx="9404088" cy="1541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1267" y="5268529"/>
            <a:ext cx="9404088" cy="1348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35" y="0"/>
            <a:ext cx="9875520" cy="1356360"/>
          </a:xfrm>
        </p:spPr>
        <p:txBody>
          <a:bodyPr/>
          <a:lstStyle/>
          <a:p>
            <a:r>
              <a:rPr lang="en-US" dirty="0" smtClean="0"/>
              <a:t>Preliminary Design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994852"/>
            <a:ext cx="10302949" cy="5622467"/>
          </a:xfrm>
        </p:spPr>
      </p:pic>
      <p:sp>
        <p:nvSpPr>
          <p:cNvPr id="5" name="Rectangle 4"/>
          <p:cNvSpPr/>
          <p:nvPr/>
        </p:nvSpPr>
        <p:spPr>
          <a:xfrm>
            <a:off x="499730" y="994852"/>
            <a:ext cx="10302949" cy="1684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9729" y="2679405"/>
            <a:ext cx="10302949" cy="1903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9729" y="4582633"/>
            <a:ext cx="10302949" cy="2034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-127591"/>
            <a:ext cx="9875520" cy="1356360"/>
          </a:xfrm>
        </p:spPr>
        <p:txBody>
          <a:bodyPr/>
          <a:lstStyle/>
          <a:p>
            <a:r>
              <a:rPr lang="en-US" dirty="0" smtClean="0"/>
              <a:t>Final Design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82" y="847455"/>
            <a:ext cx="8329637" cy="5776628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9803219" y="666042"/>
            <a:ext cx="973788" cy="36282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73582" y="5550195"/>
            <a:ext cx="8329637" cy="1067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3582" y="4483072"/>
            <a:ext cx="8329637" cy="1067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-127591"/>
            <a:ext cx="9875520" cy="1356360"/>
          </a:xfrm>
        </p:spPr>
        <p:txBody>
          <a:bodyPr/>
          <a:lstStyle/>
          <a:p>
            <a:r>
              <a:rPr lang="en-US" dirty="0" smtClean="0"/>
              <a:t>Final Design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3" y="1106288"/>
            <a:ext cx="10925999" cy="5251981"/>
          </a:xfrm>
        </p:spPr>
      </p:pic>
      <p:sp>
        <p:nvSpPr>
          <p:cNvPr id="3" name="Rectangle 2"/>
          <p:cNvSpPr/>
          <p:nvPr/>
        </p:nvSpPr>
        <p:spPr>
          <a:xfrm>
            <a:off x="673634" y="1105786"/>
            <a:ext cx="10930269" cy="1796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635" y="2902688"/>
            <a:ext cx="10930269" cy="1648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70" y="4550735"/>
            <a:ext cx="10930269" cy="1796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-127591"/>
            <a:ext cx="9875520" cy="1356360"/>
          </a:xfrm>
        </p:spPr>
        <p:txBody>
          <a:bodyPr/>
          <a:lstStyle/>
          <a:p>
            <a:r>
              <a:rPr lang="en-US" dirty="0" smtClean="0"/>
              <a:t>Final Design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3" y="905726"/>
            <a:ext cx="9590567" cy="5680250"/>
          </a:xfrm>
        </p:spPr>
      </p:pic>
      <p:sp>
        <p:nvSpPr>
          <p:cNvPr id="3" name="Rectangle 2"/>
          <p:cNvSpPr/>
          <p:nvPr/>
        </p:nvSpPr>
        <p:spPr>
          <a:xfrm>
            <a:off x="1382233" y="1180214"/>
            <a:ext cx="9590567" cy="1935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2233" y="3115341"/>
            <a:ext cx="9590567" cy="1350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82233" y="4465674"/>
            <a:ext cx="9590567" cy="2120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-127591"/>
            <a:ext cx="9875520" cy="1356360"/>
          </a:xfrm>
        </p:spPr>
        <p:txBody>
          <a:bodyPr/>
          <a:lstStyle/>
          <a:p>
            <a:r>
              <a:rPr lang="en-US" dirty="0" smtClean="0"/>
              <a:t>Final Design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5" y="1180213"/>
            <a:ext cx="10728192" cy="5209954"/>
          </a:xfrm>
        </p:spPr>
      </p:pic>
      <p:sp>
        <p:nvSpPr>
          <p:cNvPr id="3" name="Rectangle 2"/>
          <p:cNvSpPr/>
          <p:nvPr/>
        </p:nvSpPr>
        <p:spPr>
          <a:xfrm>
            <a:off x="732415" y="1180214"/>
            <a:ext cx="10591259" cy="1626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2415" y="2806995"/>
            <a:ext cx="10591259" cy="1775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2415" y="4582633"/>
            <a:ext cx="10591259" cy="1807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Details about design consultant evaluations</a:t>
            </a:r>
          </a:p>
          <a:p>
            <a:r>
              <a:rPr lang="en-US" dirty="0" smtClean="0"/>
              <a:t>Evolution</a:t>
            </a:r>
          </a:p>
          <a:p>
            <a:r>
              <a:rPr lang="en-US" dirty="0" smtClean="0"/>
              <a:t>Open discussion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31671988"/>
              </p:ext>
            </p:extLst>
          </p:nvPr>
        </p:nvGraphicFramePr>
        <p:xfrm>
          <a:off x="6280402" y="3013371"/>
          <a:ext cx="5286549" cy="346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8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-127591"/>
            <a:ext cx="9875520" cy="1356360"/>
          </a:xfrm>
        </p:spPr>
        <p:txBody>
          <a:bodyPr/>
          <a:lstStyle/>
          <a:p>
            <a:r>
              <a:rPr lang="en-US" dirty="0" smtClean="0"/>
              <a:t>Final Contract Plans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67" y="746594"/>
            <a:ext cx="8254056" cy="5862256"/>
          </a:xfrm>
        </p:spPr>
      </p:pic>
      <p:sp>
        <p:nvSpPr>
          <p:cNvPr id="3" name="Rectangle 2"/>
          <p:cNvSpPr/>
          <p:nvPr/>
        </p:nvSpPr>
        <p:spPr>
          <a:xfrm>
            <a:off x="1818166" y="4497572"/>
            <a:ext cx="8254057" cy="1041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18166" y="5539562"/>
            <a:ext cx="8254057" cy="1069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072223" y="565181"/>
            <a:ext cx="973788" cy="36282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-127591"/>
            <a:ext cx="9875520" cy="1356360"/>
          </a:xfrm>
        </p:spPr>
        <p:txBody>
          <a:bodyPr/>
          <a:lstStyle/>
          <a:p>
            <a:r>
              <a:rPr lang="en-US" dirty="0" smtClean="0"/>
              <a:t>Final Contract Plans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3" y="884219"/>
            <a:ext cx="11208464" cy="5388990"/>
          </a:xfrm>
        </p:spPr>
      </p:pic>
      <p:sp>
        <p:nvSpPr>
          <p:cNvPr id="3" name="Rectangle 2"/>
          <p:cNvSpPr/>
          <p:nvPr/>
        </p:nvSpPr>
        <p:spPr>
          <a:xfrm>
            <a:off x="651583" y="909942"/>
            <a:ext cx="11208464" cy="1833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583" y="2743199"/>
            <a:ext cx="11208464" cy="1648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1583" y="4391246"/>
            <a:ext cx="11208464" cy="1881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-127591"/>
            <a:ext cx="9875520" cy="1356360"/>
          </a:xfrm>
        </p:spPr>
        <p:txBody>
          <a:bodyPr/>
          <a:lstStyle/>
          <a:p>
            <a:r>
              <a:rPr lang="en-US" dirty="0" smtClean="0"/>
              <a:t>Final Contract Plans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0" y="724456"/>
            <a:ext cx="7676578" cy="5867730"/>
          </a:xfrm>
        </p:spPr>
      </p:pic>
      <p:sp>
        <p:nvSpPr>
          <p:cNvPr id="3" name="Rectangle 2"/>
          <p:cNvSpPr/>
          <p:nvPr/>
        </p:nvSpPr>
        <p:spPr>
          <a:xfrm>
            <a:off x="2243469" y="988828"/>
            <a:ext cx="7676579" cy="1435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3469" y="2424222"/>
            <a:ext cx="7676579" cy="1520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43469" y="3944680"/>
            <a:ext cx="7676579" cy="1360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3468" y="5300332"/>
            <a:ext cx="7676579" cy="1281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-127591"/>
            <a:ext cx="9875520" cy="1356360"/>
          </a:xfrm>
        </p:spPr>
        <p:txBody>
          <a:bodyPr/>
          <a:lstStyle/>
          <a:p>
            <a:r>
              <a:rPr lang="en-US" dirty="0" smtClean="0"/>
              <a:t>Final Contract Plans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1" y="988828"/>
            <a:ext cx="9442792" cy="5592726"/>
          </a:xfrm>
        </p:spPr>
      </p:pic>
      <p:sp>
        <p:nvSpPr>
          <p:cNvPr id="3" name="Rectangle 2"/>
          <p:cNvSpPr/>
          <p:nvPr/>
        </p:nvSpPr>
        <p:spPr>
          <a:xfrm>
            <a:off x="1574571" y="988828"/>
            <a:ext cx="9345066" cy="1169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4571" y="2158410"/>
            <a:ext cx="9345066" cy="1541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4571" y="3700130"/>
            <a:ext cx="9345066" cy="1690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571" y="5390706"/>
            <a:ext cx="9345065" cy="11908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85" y="-97881"/>
            <a:ext cx="9875520" cy="1356360"/>
          </a:xfrm>
        </p:spPr>
        <p:txBody>
          <a:bodyPr/>
          <a:lstStyle/>
          <a:p>
            <a:r>
              <a:rPr lang="en-US" dirty="0" smtClean="0"/>
              <a:t>Consultant Expectations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58479"/>
            <a:ext cx="3835687" cy="47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Preliminary Design Phase </a:t>
            </a:r>
            <a:r>
              <a:rPr lang="en-US" sz="2200" dirty="0" err="1" smtClean="0"/>
              <a:t>Evals</a:t>
            </a:r>
            <a:r>
              <a:rPr lang="en-US" sz="2200" dirty="0" smtClean="0"/>
              <a:t> completed  </a:t>
            </a:r>
            <a:r>
              <a:rPr lang="en-US" sz="2200" dirty="0"/>
              <a:t>within 2 weeks after DES </a:t>
            </a:r>
            <a:r>
              <a:rPr lang="en-US" sz="2200" dirty="0" smtClean="0"/>
              <a:t>Approval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Final Design Phase </a:t>
            </a:r>
            <a:r>
              <a:rPr lang="en-US" sz="2200" dirty="0" err="1" smtClean="0"/>
              <a:t>Evals</a:t>
            </a:r>
            <a:r>
              <a:rPr lang="en-US" sz="2200" dirty="0" smtClean="0"/>
              <a:t> completed within </a:t>
            </a:r>
            <a:r>
              <a:rPr lang="en-US" sz="2200" dirty="0"/>
              <a:t>2 weeks after Joint Inspection Meeting Minutes </a:t>
            </a:r>
            <a:r>
              <a:rPr lang="en-US" sz="2200" dirty="0" smtClean="0"/>
              <a:t>Approval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Final Contract Plans </a:t>
            </a:r>
            <a:r>
              <a:rPr lang="en-US" sz="2200" dirty="0" err="1" smtClean="0"/>
              <a:t>Evals</a:t>
            </a:r>
            <a:r>
              <a:rPr lang="en-US" sz="2200" dirty="0" smtClean="0"/>
              <a:t> completed when Final Pay Estimate is received and approved by Highway Design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01" y="786835"/>
            <a:ext cx="7578414" cy="55289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4700" y="5825387"/>
            <a:ext cx="6785691" cy="405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2231449"/>
            <a:ext cx="9872871" cy="2056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Finding out a score</a:t>
            </a:r>
          </a:p>
          <a:p>
            <a:r>
              <a:rPr lang="en-US" sz="3600" dirty="0"/>
              <a:t>Questions concerning a </a:t>
            </a:r>
            <a:r>
              <a:rPr lang="en-US" sz="3600" dirty="0" smtClean="0"/>
              <a:t>score</a:t>
            </a:r>
            <a:endParaRPr lang="en-US" sz="3400" dirty="0"/>
          </a:p>
          <a:p>
            <a:pPr marL="274320" lvl="1" indent="0">
              <a:buNone/>
            </a:pPr>
            <a:endParaRPr lang="en-US" sz="3200" dirty="0" smtClean="0"/>
          </a:p>
          <a:p>
            <a:pPr marL="27432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Email</a:t>
            </a:r>
            <a:r>
              <a:rPr lang="en-US" sz="3200" dirty="0"/>
              <a:t>: Brad.Eldridge@ky.gov</a:t>
            </a:r>
          </a:p>
          <a:p>
            <a:pPr lvl="1"/>
            <a:endParaRPr lang="en-US" sz="3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3259722"/>
            <a:ext cx="11076470" cy="61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926" y="0"/>
            <a:ext cx="9875520" cy="1356360"/>
          </a:xfrm>
        </p:spPr>
        <p:txBody>
          <a:bodyPr/>
          <a:lstStyle/>
          <a:p>
            <a:r>
              <a:rPr lang="en-US" dirty="0" smtClean="0"/>
              <a:t>Consultant Expectations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9098" y="4390318"/>
            <a:ext cx="11702902" cy="612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84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73" y="158141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 smtClean="0"/>
              <a:t>KYTC Project Managers and Location Engineers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18" y="4289426"/>
            <a:ext cx="11471935" cy="1373341"/>
          </a:xfrm>
        </p:spPr>
        <p:txBody>
          <a:bodyPr>
            <a:noAutofit/>
          </a:bodyPr>
          <a:lstStyle/>
          <a:p>
            <a:pPr marL="274320" lvl="1" indent="0">
              <a:lnSpc>
                <a:spcPct val="120000"/>
              </a:lnSpc>
              <a:buNone/>
            </a:pPr>
            <a:r>
              <a:rPr lang="en-US" sz="2800" u="sng" dirty="0" smtClean="0"/>
              <a:t>COMING SOON </a:t>
            </a:r>
            <a:endParaRPr lang="en-US" dirty="0"/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800" dirty="0" smtClean="0"/>
              <a:t>Generated Report to list Projects that need evaluation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800" dirty="0" smtClean="0"/>
              <a:t>	-Two weeks after approval of the Design Executive Summary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800" dirty="0" smtClean="0"/>
              <a:t>	-Two weeks after Final Joint Inspection Meeting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0352" y="3362753"/>
            <a:ext cx="9872871" cy="474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233" y="3457042"/>
            <a:ext cx="9872871" cy="47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“Consultant Evaluation Received” check box on Consultant Monthly Report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0351" y="4501175"/>
            <a:ext cx="9872871" cy="474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232" y="1560115"/>
            <a:ext cx="9872871" cy="47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Please utilize the “Comments” at bottom of Evaluation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04" y="2012198"/>
            <a:ext cx="8220384" cy="11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Pelfrey – Professional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Importance of Evaluations</a:t>
            </a:r>
          </a:p>
          <a:p>
            <a:r>
              <a:rPr lang="en-US" sz="3200" dirty="0" smtClean="0"/>
              <a:t>Recent Improvements</a:t>
            </a:r>
          </a:p>
          <a:p>
            <a:r>
              <a:rPr lang="en-US" sz="3200" dirty="0" smtClean="0"/>
              <a:t>Future Considerations</a:t>
            </a:r>
          </a:p>
          <a:p>
            <a:r>
              <a:rPr lang="en-US" sz="3200" dirty="0" smtClean="0"/>
              <a:t>Audience Feedback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67" y="2555630"/>
            <a:ext cx="2602523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Consultant Selection</a:t>
            </a:r>
          </a:p>
          <a:p>
            <a:pPr lvl="2"/>
            <a:r>
              <a:rPr lang="en-US" sz="2800" dirty="0" smtClean="0"/>
              <a:t>Record of Past Performance (Page 6</a:t>
            </a:r>
            <a:r>
              <a:rPr lang="en-US" sz="2800" dirty="0"/>
              <a:t>)</a:t>
            </a:r>
            <a:endParaRPr lang="en-US" sz="2800" dirty="0" smtClean="0"/>
          </a:p>
          <a:p>
            <a:pPr lvl="3"/>
            <a:r>
              <a:rPr lang="en-US" sz="2600" dirty="0" smtClean="0"/>
              <a:t>23% of total points</a:t>
            </a:r>
          </a:p>
          <a:p>
            <a:pPr lvl="3"/>
            <a:r>
              <a:rPr lang="en-US" sz="2600" dirty="0" smtClean="0"/>
              <a:t>List scores or quote</a:t>
            </a:r>
          </a:p>
          <a:p>
            <a:pPr marL="822960" lvl="3" indent="0">
              <a:buNone/>
            </a:pPr>
            <a:endParaRPr lang="en-US" sz="2400" dirty="0" smtClean="0"/>
          </a:p>
          <a:p>
            <a:pPr lvl="1"/>
            <a:r>
              <a:rPr lang="en-US" sz="3200" dirty="0" smtClean="0"/>
              <a:t>PMBC / PMBCX</a:t>
            </a:r>
          </a:p>
          <a:p>
            <a:pPr lvl="2"/>
            <a:r>
              <a:rPr lang="en-US" sz="2800" dirty="0" smtClean="0"/>
              <a:t>Restore confidence for selections</a:t>
            </a:r>
          </a:p>
          <a:p>
            <a:pPr lvl="2"/>
            <a:r>
              <a:rPr lang="en-US" sz="2800" dirty="0" smtClean="0"/>
              <a:t>Clear expectations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508" y="2702170"/>
            <a:ext cx="2390399" cy="239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Evaluations – Ratings based on Criteria</a:t>
            </a:r>
          </a:p>
          <a:p>
            <a:pPr lvl="2"/>
            <a:r>
              <a:rPr lang="en-US" sz="2800" dirty="0" smtClean="0"/>
              <a:t>Relative ranking versus other firms</a:t>
            </a:r>
          </a:p>
          <a:p>
            <a:pPr lvl="2"/>
            <a:endParaRPr lang="en-US" sz="3200" dirty="0"/>
          </a:p>
          <a:p>
            <a:pPr lvl="1"/>
            <a:r>
              <a:rPr lang="en-US" sz="3200" dirty="0" smtClean="0"/>
              <a:t>Coaching – Improve </a:t>
            </a:r>
            <a:r>
              <a:rPr lang="en-US" sz="3200" dirty="0"/>
              <a:t>P</a:t>
            </a:r>
            <a:r>
              <a:rPr lang="en-US" sz="3200" dirty="0" smtClean="0"/>
              <a:t>erformance</a:t>
            </a:r>
          </a:p>
          <a:p>
            <a:pPr lvl="2"/>
            <a:r>
              <a:rPr lang="en-US" sz="2800" dirty="0" smtClean="0"/>
              <a:t>Learn </a:t>
            </a:r>
            <a:r>
              <a:rPr lang="en-US" sz="2800" dirty="0"/>
              <a:t>tendencies of </a:t>
            </a:r>
            <a:r>
              <a:rPr lang="en-US" sz="2800" dirty="0" smtClean="0"/>
              <a:t>PMs</a:t>
            </a:r>
          </a:p>
          <a:p>
            <a:pPr marL="548640" lvl="2" indent="0">
              <a:buNone/>
            </a:pPr>
            <a:endParaRPr lang="en-US" sz="2400" dirty="0" smtClean="0"/>
          </a:p>
          <a:p>
            <a:pPr lvl="1"/>
            <a:r>
              <a:rPr lang="en-US" sz="3200" dirty="0" smtClean="0"/>
              <a:t>Acceptance – Approval by KYTC’s PM</a:t>
            </a:r>
          </a:p>
          <a:p>
            <a:pPr lvl="2"/>
            <a:r>
              <a:rPr lang="en-US" sz="2800" dirty="0" smtClean="0"/>
              <a:t>Increased potential for reselection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184" y="2766645"/>
            <a:ext cx="2455983" cy="24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Measure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expectations</a:t>
            </a:r>
          </a:p>
          <a:p>
            <a:r>
              <a:rPr lang="en-US" dirty="0" smtClean="0"/>
              <a:t>Communicate performance</a:t>
            </a:r>
          </a:p>
          <a:p>
            <a:r>
              <a:rPr lang="en-US" dirty="0" smtClean="0"/>
              <a:t>Prompt feedback for improvement on subsequent phases</a:t>
            </a:r>
          </a:p>
          <a:p>
            <a:r>
              <a:rPr lang="en-US" dirty="0" smtClean="0"/>
              <a:t>Feedback for future projects</a:t>
            </a:r>
          </a:p>
          <a:p>
            <a:r>
              <a:rPr lang="en-US" dirty="0" smtClean="0"/>
              <a:t>Consider in selection of future projects</a:t>
            </a:r>
          </a:p>
          <a:p>
            <a:endParaRPr lang="en-US" dirty="0"/>
          </a:p>
        </p:txBody>
      </p:sp>
      <p:pic>
        <p:nvPicPr>
          <p:cNvPr id="1026" name="Picture 2" descr="http://content.clickbooq.com/86/photos/249ab9e6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74" y="3783611"/>
            <a:ext cx="3965974" cy="26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Highway Design’s current database is on Int</a:t>
            </a:r>
            <a:r>
              <a:rPr lang="en-US" sz="3200" u="sng" dirty="0" smtClean="0"/>
              <a:t>ra</a:t>
            </a:r>
            <a:r>
              <a:rPr lang="en-US" sz="3200" dirty="0" smtClean="0"/>
              <a:t>net</a:t>
            </a:r>
          </a:p>
          <a:p>
            <a:r>
              <a:rPr lang="en-US" sz="3200" dirty="0" smtClean="0"/>
              <a:t>Consultant evaluation criteria is on Int</a:t>
            </a:r>
            <a:r>
              <a:rPr lang="en-US" sz="3200" u="sng" dirty="0" smtClean="0"/>
              <a:t>er</a:t>
            </a:r>
            <a:r>
              <a:rPr lang="en-US" sz="3200" dirty="0" smtClean="0"/>
              <a:t>net</a:t>
            </a:r>
            <a:endParaRPr lang="en-US" sz="3200" dirty="0"/>
          </a:p>
          <a:p>
            <a:pPr>
              <a:spcAft>
                <a:spcPts val="200"/>
              </a:spcAft>
            </a:pPr>
            <a:r>
              <a:rPr lang="en-US" sz="3200" dirty="0" smtClean="0"/>
              <a:t>Statewide Letter Agreement evaluations</a:t>
            </a:r>
          </a:p>
          <a:p>
            <a:pPr lvl="1">
              <a:spcAft>
                <a:spcPts val="0"/>
              </a:spcAft>
            </a:pPr>
            <a:r>
              <a:rPr lang="en-US" sz="2800" dirty="0" smtClean="0"/>
              <a:t>Planning, Environmental, Right of Way, HSIP,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800" dirty="0" smtClean="0"/>
              <a:t>Geotechnical Services, Pavement Rehab </a:t>
            </a:r>
          </a:p>
          <a:p>
            <a:pPr lvl="1"/>
            <a:r>
              <a:rPr lang="en-US" sz="2800" dirty="0" smtClean="0"/>
              <a:t>Contract </a:t>
            </a:r>
            <a:r>
              <a:rPr lang="en-US" sz="2800" dirty="0"/>
              <a:t>Manager provides </a:t>
            </a:r>
            <a:r>
              <a:rPr lang="en-US" sz="2800" dirty="0" smtClean="0"/>
              <a:t>evaluations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638" y="3170811"/>
            <a:ext cx="2579078" cy="25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915" y="3138331"/>
            <a:ext cx="3790476" cy="2838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Evaluations maintained by Professional Services</a:t>
            </a:r>
          </a:p>
          <a:p>
            <a:pPr lvl="2"/>
            <a:r>
              <a:rPr lang="en-US" sz="2800" dirty="0" smtClean="0"/>
              <a:t>Negotiation Compliance</a:t>
            </a:r>
          </a:p>
          <a:p>
            <a:pPr lvl="2"/>
            <a:r>
              <a:rPr lang="en-US" sz="2800" dirty="0" smtClean="0"/>
              <a:t>Excessive Contract Modifications</a:t>
            </a:r>
          </a:p>
          <a:p>
            <a:pPr lvl="1"/>
            <a:endParaRPr lang="en-US" sz="2800" dirty="0"/>
          </a:p>
          <a:p>
            <a:pPr lvl="1"/>
            <a:r>
              <a:rPr lang="en-US" sz="3200" dirty="0" smtClean="0"/>
              <a:t>New database fields</a:t>
            </a:r>
          </a:p>
          <a:p>
            <a:pPr lvl="2"/>
            <a:r>
              <a:rPr lang="en-US" sz="2800" dirty="0" smtClean="0"/>
              <a:t>Date of Evaluation</a:t>
            </a:r>
          </a:p>
          <a:p>
            <a:pPr lvl="2"/>
            <a:r>
              <a:rPr lang="en-US" sz="2800" dirty="0" smtClean="0"/>
              <a:t>SYP Project Type </a:t>
            </a:r>
          </a:p>
          <a:p>
            <a:pPr lvl="2"/>
            <a:r>
              <a:rPr lang="en-US" sz="2800" dirty="0" smtClean="0"/>
              <a:t>Consultant PM</a:t>
            </a:r>
          </a:p>
        </p:txBody>
      </p:sp>
    </p:spTree>
    <p:extLst>
      <p:ext uri="{BB962C8B-B14F-4D97-AF65-F5344CB8AC3E}">
        <p14:creationId xmlns:p14="http://schemas.microsoft.com/office/powerpoint/2010/main" val="7434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Standardized Consultant Evaluation form</a:t>
            </a:r>
          </a:p>
          <a:p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Project Milestone Evaluation Notifications</a:t>
            </a:r>
          </a:p>
          <a:p>
            <a:pPr lvl="2">
              <a:spcBef>
                <a:spcPts val="600"/>
              </a:spcBef>
            </a:pPr>
            <a:r>
              <a:rPr lang="en-US" sz="2800" dirty="0" smtClean="0"/>
              <a:t>Require comments if above/below satisfactory</a:t>
            </a:r>
          </a:p>
          <a:p>
            <a:pPr marL="274320" lvl="1" indent="0">
              <a:buNone/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Abbreviated Annual Evaluations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Consistently communicate performance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Alleviate </a:t>
            </a:r>
            <a:r>
              <a:rPr lang="en-US" sz="2800" dirty="0"/>
              <a:t>omissions &amp; oversight by </a:t>
            </a:r>
            <a:r>
              <a:rPr lang="en-US" sz="2800" dirty="0" smtClean="0"/>
              <a:t>turnover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107" y="2731477"/>
            <a:ext cx="2056444" cy="25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Independent Subconsultant Evaluations</a:t>
            </a:r>
          </a:p>
          <a:p>
            <a:pPr lvl="2"/>
            <a:r>
              <a:rPr lang="en-US" sz="2800" dirty="0" smtClean="0"/>
              <a:t>Significant amount of varying services</a:t>
            </a:r>
          </a:p>
          <a:p>
            <a:pPr lvl="2"/>
            <a:r>
              <a:rPr lang="en-US" sz="2800" dirty="0" smtClean="0"/>
              <a:t>Evaluations by PM and SME</a:t>
            </a:r>
            <a:endParaRPr lang="en-US" sz="2800" dirty="0"/>
          </a:p>
          <a:p>
            <a:pPr lvl="1"/>
            <a:endParaRPr lang="en-US" sz="3000" dirty="0" smtClean="0"/>
          </a:p>
          <a:p>
            <a:pPr lvl="1"/>
            <a:r>
              <a:rPr lang="en-US" sz="3200" dirty="0" smtClean="0"/>
              <a:t>Evaluator-Based Scoring Analysis</a:t>
            </a:r>
          </a:p>
          <a:p>
            <a:pPr lvl="2"/>
            <a:r>
              <a:rPr lang="en-US" sz="2800" dirty="0" smtClean="0"/>
              <a:t>Equitable, consistent scoring</a:t>
            </a:r>
          </a:p>
          <a:p>
            <a:pPr lvl="2"/>
            <a:r>
              <a:rPr lang="en-US" sz="2800" dirty="0" smtClean="0"/>
              <a:t>Restore Selection </a:t>
            </a:r>
            <a:r>
              <a:rPr lang="en-US" sz="2800" smtClean="0"/>
              <a:t>Committee’s confidence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219" y="2528523"/>
            <a:ext cx="2793051" cy="22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Plan Processing Evaluations</a:t>
            </a:r>
          </a:p>
          <a:p>
            <a:pPr lvl="2"/>
            <a:r>
              <a:rPr lang="en-US" sz="2800" dirty="0"/>
              <a:t>Plan </a:t>
            </a:r>
            <a:r>
              <a:rPr lang="en-US" sz="2800" dirty="0" smtClean="0"/>
              <a:t>Quality</a:t>
            </a:r>
          </a:p>
          <a:p>
            <a:pPr lvl="2"/>
            <a:r>
              <a:rPr lang="en-US" sz="2800" dirty="0" smtClean="0"/>
              <a:t>Revisions</a:t>
            </a:r>
            <a:endParaRPr lang="en-US" sz="2800" dirty="0"/>
          </a:p>
          <a:p>
            <a:pPr marL="274320" lvl="1" indent="0">
              <a:buNone/>
            </a:pPr>
            <a:endParaRPr lang="en-US" sz="2600" dirty="0" smtClean="0"/>
          </a:p>
          <a:p>
            <a:pPr lvl="1"/>
            <a:r>
              <a:rPr lang="en-US" sz="3200" dirty="0"/>
              <a:t>Accounting Controls </a:t>
            </a:r>
            <a:r>
              <a:rPr lang="en-US" sz="3200" dirty="0" smtClean="0"/>
              <a:t>Evaluation</a:t>
            </a:r>
          </a:p>
          <a:p>
            <a:pPr lvl="2"/>
            <a:r>
              <a:rPr lang="en-US" sz="2800" dirty="0" smtClean="0"/>
              <a:t>Accurate Invoice submittal</a:t>
            </a:r>
          </a:p>
          <a:p>
            <a:pPr lvl="2"/>
            <a:r>
              <a:rPr lang="en-US" sz="2800" dirty="0" smtClean="0"/>
              <a:t>Personnel Utilization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589" y="2532185"/>
            <a:ext cx="3272682" cy="24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768" y="2445127"/>
            <a:ext cx="3012831" cy="2257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/ 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249615"/>
          </a:xfrm>
        </p:spPr>
        <p:txBody>
          <a:bodyPr/>
          <a:lstStyle/>
          <a:p>
            <a:r>
              <a:rPr lang="en-US" sz="3200" dirty="0" smtClean="0"/>
              <a:t>Highlights of the current system</a:t>
            </a:r>
          </a:p>
          <a:p>
            <a:r>
              <a:rPr lang="en-US" sz="3200" dirty="0" smtClean="0"/>
              <a:t>Concerns of any future considerations</a:t>
            </a:r>
          </a:p>
          <a:p>
            <a:r>
              <a:rPr lang="en-US" sz="3200" dirty="0" smtClean="0"/>
              <a:t>Additional suggestions for changes</a:t>
            </a:r>
          </a:p>
          <a:p>
            <a:endParaRPr lang="en-US" sz="3200" dirty="0"/>
          </a:p>
          <a:p>
            <a:r>
              <a:rPr lang="en-US" sz="3200" dirty="0" smtClean="0"/>
              <a:t>Other ways to add value for KYTC</a:t>
            </a:r>
          </a:p>
          <a:p>
            <a:r>
              <a:rPr lang="en-US" sz="3200" dirty="0" smtClean="0"/>
              <a:t>Define expectations and communicate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2790453"/>
              </p:ext>
            </p:extLst>
          </p:nvPr>
        </p:nvGraphicFramePr>
        <p:xfrm>
          <a:off x="2715288" y="1145513"/>
          <a:ext cx="6780403" cy="467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705" y="3233059"/>
            <a:ext cx="2916534" cy="534908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 smtClean="0"/>
              <a:t>Design contracts</a:t>
            </a:r>
          </a:p>
        </p:txBody>
      </p:sp>
    </p:spTree>
    <p:extLst>
      <p:ext uri="{BB962C8B-B14F-4D97-AF65-F5344CB8AC3E}">
        <p14:creationId xmlns:p14="http://schemas.microsoft.com/office/powerpoint/2010/main" val="16281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the evaluations?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4139943"/>
              </p:ext>
            </p:extLst>
          </p:nvPr>
        </p:nvGraphicFramePr>
        <p:xfrm>
          <a:off x="1921468" y="12877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7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ability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Customer service/responsiveness</a:t>
            </a:r>
          </a:p>
          <a:p>
            <a:r>
              <a:rPr lang="en-US" dirty="0" smtClean="0"/>
              <a:t>Working relationship</a:t>
            </a:r>
          </a:p>
          <a:p>
            <a:r>
              <a:rPr lang="en-US" dirty="0" smtClean="0"/>
              <a:t>Scope &amp; budget</a:t>
            </a:r>
          </a:p>
          <a:p>
            <a:r>
              <a:rPr lang="en-US" dirty="0" smtClean="0"/>
              <a:t>Performance with project stakeholders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38794433"/>
              </p:ext>
            </p:extLst>
          </p:nvPr>
        </p:nvGraphicFramePr>
        <p:xfrm>
          <a:off x="7506119" y="3544929"/>
          <a:ext cx="3688862" cy="2551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65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53" y="431725"/>
            <a:ext cx="10887379" cy="61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719137"/>
            <a:ext cx="108775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3" y="598549"/>
            <a:ext cx="11709025" cy="5834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1493" y="4791031"/>
            <a:ext cx="3870251" cy="1733107"/>
          </a:xfrm>
          <a:prstGeom prst="rect">
            <a:avLst/>
          </a:prstGeom>
          <a:noFill/>
          <a:ln w="666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Eric Pelfrey, Brent Sweger, Wendy Southworth</Speakers>
    <Year xmlns="b47a5aad-adfb-4dac-9d3f-47090e67d565">2017</Year>
    <Section xmlns="b47a5aad-adfb-4dac-9d3f-47090e67d565">General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7BED9AE0-C9BA-4326-8263-8EF04A8BD0C6}"/>
</file>

<file path=customXml/itemProps2.xml><?xml version="1.0" encoding="utf-8"?>
<ds:datastoreItem xmlns:ds="http://schemas.openxmlformats.org/officeDocument/2006/customXml" ds:itemID="{A9DFDBA7-998B-458F-A4B9-B362B0B5FE9C}"/>
</file>

<file path=customXml/itemProps3.xml><?xml version="1.0" encoding="utf-8"?>
<ds:datastoreItem xmlns:ds="http://schemas.openxmlformats.org/officeDocument/2006/customXml" ds:itemID="{4E6551FB-1CB9-45BD-AA92-CBC7878DD96C}"/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14957</TotalTime>
  <Words>1019</Words>
  <Application>Microsoft Office PowerPoint</Application>
  <PresentationFormat>Widescreen</PresentationFormat>
  <Paragraphs>258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Corbel</vt:lpstr>
      <vt:lpstr>Wingdings</vt:lpstr>
      <vt:lpstr>Basis</vt:lpstr>
      <vt:lpstr>Performance Evaluations</vt:lpstr>
      <vt:lpstr>Agenda</vt:lpstr>
      <vt:lpstr>Why Measure Performance?</vt:lpstr>
      <vt:lpstr>When?</vt:lpstr>
      <vt:lpstr>Who does the evaluations?</vt:lpstr>
      <vt:lpstr>What’s measured?</vt:lpstr>
      <vt:lpstr>PowerPoint Presentation</vt:lpstr>
      <vt:lpstr>PowerPoint Presentation</vt:lpstr>
      <vt:lpstr>PowerPoint Presentation</vt:lpstr>
      <vt:lpstr>PowerPoint Presentation</vt:lpstr>
      <vt:lpstr>Consultant Evaluations Guidelines</vt:lpstr>
      <vt:lpstr>Preliminary Design Phase</vt:lpstr>
      <vt:lpstr>Preliminary Design Phase</vt:lpstr>
      <vt:lpstr>Preliminary Design Phase</vt:lpstr>
      <vt:lpstr>Preliminary Design Phase</vt:lpstr>
      <vt:lpstr>Final Design Phase</vt:lpstr>
      <vt:lpstr>Final Design Phase</vt:lpstr>
      <vt:lpstr>Final Design Phase</vt:lpstr>
      <vt:lpstr>Final Design Phase</vt:lpstr>
      <vt:lpstr>Final Contract Plans</vt:lpstr>
      <vt:lpstr>Final Contract Plans</vt:lpstr>
      <vt:lpstr>Final Contract Plans</vt:lpstr>
      <vt:lpstr>Final Contract Plans</vt:lpstr>
      <vt:lpstr>Consultant Expectations</vt:lpstr>
      <vt:lpstr>Consultant Expectations</vt:lpstr>
      <vt:lpstr>KYTC Project Managers and Location Engineers Expectations</vt:lpstr>
      <vt:lpstr>Eric Pelfrey – Professional Services</vt:lpstr>
      <vt:lpstr>Importance of Evaluations</vt:lpstr>
      <vt:lpstr>Three Kinds of Feedback</vt:lpstr>
      <vt:lpstr>Recent Improvements</vt:lpstr>
      <vt:lpstr>Future Considerations</vt:lpstr>
      <vt:lpstr>Future Considerations</vt:lpstr>
      <vt:lpstr>Future Considerations</vt:lpstr>
      <vt:lpstr>Future Considerations</vt:lpstr>
      <vt:lpstr>Feedback / Open Discussion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Expectations Through Consultant Evaluations</dc:title>
  <dc:creator>Sweger, Brent A (KYTC)</dc:creator>
  <cp:lastModifiedBy>Smith, Alex A (KYTC)</cp:lastModifiedBy>
  <cp:revision>48</cp:revision>
  <cp:lastPrinted>2017-08-10T14:33:28Z</cp:lastPrinted>
  <dcterms:created xsi:type="dcterms:W3CDTF">2017-07-07T12:04:05Z</dcterms:created>
  <dcterms:modified xsi:type="dcterms:W3CDTF">2017-08-11T14:24:27Z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